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4" r:id="rId1"/>
  </p:sldMasterIdLst>
  <p:notesMasterIdLst>
    <p:notesMasterId r:id="rId15"/>
  </p:notesMasterIdLst>
  <p:handoutMasterIdLst>
    <p:handoutMasterId r:id="rId16"/>
  </p:handoutMasterIdLst>
  <p:sldIdLst>
    <p:sldId id="280" r:id="rId2"/>
    <p:sldId id="386" r:id="rId3"/>
    <p:sldId id="393" r:id="rId4"/>
    <p:sldId id="394" r:id="rId5"/>
    <p:sldId id="384" r:id="rId6"/>
    <p:sldId id="385" r:id="rId7"/>
    <p:sldId id="387" r:id="rId8"/>
    <p:sldId id="388" r:id="rId9"/>
    <p:sldId id="389" r:id="rId10"/>
    <p:sldId id="390" r:id="rId11"/>
    <p:sldId id="392" r:id="rId12"/>
    <p:sldId id="391" r:id="rId13"/>
    <p:sldId id="378" r:id="rId14"/>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pitchFamily="34" charset="0"/>
        <a:ea typeface="ヒラギノ角ゴ Pro W3"/>
        <a:cs typeface="ヒラギノ角ゴ Pro W3"/>
      </a:defRPr>
    </a:lvl1pPr>
    <a:lvl2pPr marL="4572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4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4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4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400" kern="1200">
        <a:solidFill>
          <a:schemeClr val="tx1"/>
        </a:solidFill>
        <a:latin typeface="Arial" pitchFamily="34" charset="0"/>
        <a:ea typeface="ヒラギノ角ゴ Pro W3"/>
        <a:cs typeface="ヒラギノ角ゴ Pro W3"/>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0000FF"/>
    <a:srgbClr val="FF3300"/>
    <a:srgbClr val="205DE7"/>
    <a:srgbClr val="62C260"/>
    <a:srgbClr val="00FF00"/>
    <a:srgbClr val="11787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1" autoAdjust="0"/>
    <p:restoredTop sz="95169" autoAdjust="0"/>
  </p:normalViewPr>
  <p:slideViewPr>
    <p:cSldViewPr>
      <p:cViewPr varScale="1">
        <p:scale>
          <a:sx n="70" d="100"/>
          <a:sy n="70" d="100"/>
        </p:scale>
        <p:origin x="-1243"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442" y="-102"/>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3" name="Date Placeholder 2"/>
          <p:cNvSpPr>
            <a:spLocks noGrp="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4D15D382-7BB6-4690-814F-4D7D047C4FDE}" type="datetimeFigureOut">
              <a:rPr lang="en-US"/>
              <a:pPr>
                <a:defRPr/>
              </a:pPr>
              <a:t>9/4/2011</a:t>
            </a:fld>
            <a:endParaRPr lang="en-US"/>
          </a:p>
        </p:txBody>
      </p:sp>
      <p:sp>
        <p:nvSpPr>
          <p:cNvPr id="4" name="Footer Placeholder 3"/>
          <p:cNvSpPr>
            <a:spLocks noGrp="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5" name="Slide Number Placeholder 4"/>
          <p:cNvSpPr>
            <a:spLocks noGrp="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A1BC4FD9-28A3-4F83-A256-D81CB300FB31}" type="slidenum">
              <a:rPr lang="en-US"/>
              <a:pPr>
                <a:defRPr/>
              </a:pPr>
              <a:t>‹#›</a:t>
            </a:fld>
            <a:endParaRPr lang="en-US"/>
          </a:p>
        </p:txBody>
      </p:sp>
    </p:spTree>
    <p:extLst>
      <p:ext uri="{BB962C8B-B14F-4D97-AF65-F5344CB8AC3E}">
        <p14:creationId xmlns="" xmlns:p14="http://schemas.microsoft.com/office/powerpoint/2010/main" val="17595220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15363"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sz="1300">
                <a:latin typeface="Arial" charset="0"/>
                <a:cs typeface="ヒラギノ角ゴ Pro W3"/>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15367"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071D2613-565F-4938-B95D-65CAC88370B2}" type="slidenum">
              <a:rPr lang="en-US"/>
              <a:pPr>
                <a:defRPr/>
              </a:pPr>
              <a:t>‹#›</a:t>
            </a:fld>
            <a:endParaRPr lang="en-US"/>
          </a:p>
        </p:txBody>
      </p:sp>
    </p:spTree>
    <p:extLst>
      <p:ext uri="{BB962C8B-B14F-4D97-AF65-F5344CB8AC3E}">
        <p14:creationId xmlns="" xmlns:p14="http://schemas.microsoft.com/office/powerpoint/2010/main" val="33055220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bwMode="auto">
          <a:xfrm>
            <a:off x="731838" y="4560888"/>
            <a:ext cx="5851525" cy="4319587"/>
          </a:xfrm>
          <a:prstGeom prst="rect">
            <a:avLst/>
          </a:prstGeom>
          <a:noFill/>
          <a:ln>
            <a:miter lim="800000"/>
            <a:headEnd/>
            <a:tailEnd/>
          </a:ln>
        </p:spPr>
        <p:txBody>
          <a:bodyPr lIns="96661" tIns="48331" rIns="96661" bIns="48331"/>
          <a:lstStyle/>
          <a:p>
            <a:endParaRPr lang="en-US" smtClean="0">
              <a:latin typeface="Arial" pitchFamily="34" charset="0"/>
              <a:ea typeface="ヒラギノ角ゴ Pro W3"/>
            </a:endParaRPr>
          </a:p>
        </p:txBody>
      </p:sp>
      <p:sp>
        <p:nvSpPr>
          <p:cNvPr id="64516" name="Slide Number Placeholder 3"/>
          <p:cNvSpPr>
            <a:spLocks noGrp="1"/>
          </p:cNvSpPr>
          <p:nvPr>
            <p:ph type="sldNum" sz="quarter" idx="5"/>
          </p:nvPr>
        </p:nvSpPr>
        <p:spPr>
          <a:noFill/>
        </p:spPr>
        <p:txBody>
          <a:bodyPr/>
          <a:lstStyle/>
          <a:p>
            <a:fld id="{5A029DB4-CF4F-488A-B67D-50840D084DF9}" type="slidenum">
              <a:rPr lang="en-US" smtClean="0">
                <a:latin typeface="Arial" pitchFamily="34" charset="0"/>
              </a:rPr>
              <a:pPr/>
              <a:t>1</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bwMode="auto">
          <a:xfrm>
            <a:off x="731838" y="4560888"/>
            <a:ext cx="5851525" cy="4319587"/>
          </a:xfrm>
          <a:prstGeom prst="rect">
            <a:avLst/>
          </a:prstGeom>
          <a:noFill/>
          <a:ln>
            <a:miter lim="800000"/>
            <a:headEnd/>
            <a:tailEnd/>
          </a:ln>
        </p:spPr>
        <p:txBody>
          <a:bodyPr/>
          <a:lstStyle/>
          <a:p>
            <a:endParaRPr lang="en-US" smtClean="0">
              <a:ea typeface="ヒラギノ角ゴ Pro W3"/>
            </a:endParaRPr>
          </a:p>
        </p:txBody>
      </p:sp>
      <p:sp>
        <p:nvSpPr>
          <p:cNvPr id="21507" name="Slide Number Placeholder 3"/>
          <p:cNvSpPr>
            <a:spLocks noGrp="1"/>
          </p:cNvSpPr>
          <p:nvPr>
            <p:ph type="sldNum" sz="quarter" idx="5"/>
          </p:nvPr>
        </p:nvSpPr>
        <p:spPr>
          <a:noFill/>
        </p:spPr>
        <p:txBody>
          <a:bodyPr/>
          <a:lstStyle/>
          <a:p>
            <a:fld id="{36D6D646-BA91-45BB-A277-1660683F7D14}" type="slidenum">
              <a:rPr lang="en-US" smtClean="0"/>
              <a:pPr/>
              <a:t>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Footer Placeholder 4"/>
          <p:cNvSpPr>
            <a:spLocks noGrp="1"/>
          </p:cNvSpPr>
          <p:nvPr>
            <p:ph type="ftr" sz="quarter" idx="10"/>
          </p:nvPr>
        </p:nvSpPr>
        <p:spPr>
          <a:xfrm>
            <a:off x="1066800" y="5638800"/>
            <a:ext cx="72390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5" name="Slide Number Placeholder 5"/>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C6A4B9C1-57AC-4C92-B1DC-7E8A4DDEE231}" type="slidenum">
              <a:rPr lang="en-US"/>
              <a:pPr>
                <a:defRPr/>
              </a:pPr>
              <a:t>‹#›</a:t>
            </a:fld>
            <a:endParaRPr lang="en-US"/>
          </a:p>
        </p:txBody>
      </p:sp>
      <p:grpSp>
        <p:nvGrpSpPr>
          <p:cNvPr id="9" name="Group 8"/>
          <p:cNvGrpSpPr/>
          <p:nvPr userDrawn="1"/>
        </p:nvGrpSpPr>
        <p:grpSpPr>
          <a:xfrm>
            <a:off x="8046010" y="76200"/>
            <a:ext cx="1097990" cy="381000"/>
            <a:chOff x="5181600" y="1295400"/>
            <a:chExt cx="1097990" cy="381000"/>
          </a:xfrm>
        </p:grpSpPr>
        <p:sp>
          <p:nvSpPr>
            <p:cNvPr id="10" name="5-Point Star 9"/>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6"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AB1BBB23-C432-4F50-86CD-D23F1689C384}"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7" name="Rectangle 13"/>
          <p:cNvSpPr/>
          <p:nvPr/>
        </p:nvSpPr>
        <p:spPr>
          <a:xfrm>
            <a:off x="1905000" y="6553200"/>
            <a:ext cx="5943600" cy="276225"/>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IPHC meeting – September 5-6, 2011</a:t>
            </a:r>
            <a:endParaRPr lang="en-US" sz="1200" b="1" i="1" dirty="0">
              <a:solidFill>
                <a:srgbClr val="000090"/>
              </a:solidFill>
              <a:cs typeface="Arial" pitchFamily="34" charset="0"/>
            </a:endParaRPr>
          </a:p>
        </p:txBody>
      </p:sp>
      <p:sp>
        <p:nvSpPr>
          <p:cNvPr id="10" name="Line 7"/>
          <p:cNvSpPr>
            <a:spLocks noChangeShapeType="1"/>
          </p:cNvSpPr>
          <p:nvPr/>
        </p:nvSpPr>
        <p:spPr bwMode="auto">
          <a:xfrm>
            <a:off x="3810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1" name="Picture 4" descr="SC-Banner-CMYK-whitethumb[1]"/>
          <p:cNvPicPr>
            <a:picLocks noChangeAspect="1" noChangeArrowheads="1"/>
          </p:cNvPicPr>
          <p:nvPr/>
        </p:nvPicPr>
        <p:blipFill>
          <a:blip r:embed="rId2"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Footer Placeholder 4"/>
          <p:cNvSpPr>
            <a:spLocks noGrp="1"/>
          </p:cNvSpPr>
          <p:nvPr>
            <p:ph type="ftr" sz="quarter" idx="10"/>
          </p:nvPr>
        </p:nvSpPr>
        <p:spPr>
          <a:xfrm>
            <a:off x="1066800" y="5638800"/>
            <a:ext cx="72390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15" name="Slide Number Placeholder 5"/>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AEDA58E6-C4DD-47D7-BB86-131C1730720C}" type="slidenum">
              <a:rPr lang="en-US"/>
              <a:pPr>
                <a:defRPr/>
              </a:pPr>
              <a:t>‹#›</a:t>
            </a:fld>
            <a:endParaRPr lang="en-US"/>
          </a:p>
        </p:txBody>
      </p:sp>
      <p:pic>
        <p:nvPicPr>
          <p:cNvPr id="16" name="Picture 15" descr="LBNL_Alt_Logo_HorzRight_Final.jpg"/>
          <p:cNvPicPr>
            <a:picLocks noChangeAspect="1"/>
          </p:cNvPicPr>
          <p:nvPr userDrawn="1"/>
        </p:nvPicPr>
        <p:blipFill>
          <a:blip r:embed="rId3" cstate="print"/>
          <a:stretch>
            <a:fillRect/>
          </a:stretch>
        </p:blipFill>
        <p:spPr>
          <a:xfrm>
            <a:off x="76200" y="6532000"/>
            <a:ext cx="1447800" cy="305274"/>
          </a:xfrm>
          <a:prstGeom prst="rect">
            <a:avLst/>
          </a:prstGeom>
        </p:spPr>
      </p:pic>
      <p:sp>
        <p:nvSpPr>
          <p:cNvPr id="4" name="Rectangle 4"/>
          <p:cNvSpPr txBox="1">
            <a:spLocks noChangeArrowheads="1"/>
          </p:cNvSpPr>
          <p:nvPr/>
        </p:nvSpPr>
        <p:spPr bwMode="auto">
          <a:xfrm>
            <a:off x="609600" y="649762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5"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9" name="Picture 18" descr="LBNL_Alt_Logo_HorzRight_Final.jpg"/>
          <p:cNvPicPr>
            <a:picLocks noChangeAspect="1"/>
          </p:cNvPicPr>
          <p:nvPr userDrawn="1"/>
        </p:nvPicPr>
        <p:blipFill>
          <a:blip r:embed="rId2" cstate="print"/>
          <a:stretch>
            <a:fillRect/>
          </a:stretch>
        </p:blipFill>
        <p:spPr>
          <a:xfrm>
            <a:off x="76200" y="6532000"/>
            <a:ext cx="1447800" cy="305274"/>
          </a:xfrm>
          <a:prstGeom prst="rect">
            <a:avLst/>
          </a:prstGeom>
        </p:spPr>
      </p:pic>
      <p:sp>
        <p:nvSpPr>
          <p:cNvPr id="4" name="Rectangle 4"/>
          <p:cNvSpPr txBox="1">
            <a:spLocks noChangeArrowheads="1"/>
          </p:cNvSpPr>
          <p:nvPr/>
        </p:nvSpPr>
        <p:spPr bwMode="auto">
          <a:xfrm>
            <a:off x="623350" y="649132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5"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6"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4D139A51-8821-414C-9F3F-70BA04F964DC}"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7"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IPHC meeting – September 5-6, 2011</a:t>
            </a:r>
            <a:endParaRPr lang="en-US" sz="1200" b="1" i="1" dirty="0">
              <a:solidFill>
                <a:srgbClr val="000090"/>
              </a:solidFill>
              <a:cs typeface="Arial" pitchFamily="34" charset="0"/>
            </a:endParaRPr>
          </a:p>
        </p:txBody>
      </p:sp>
      <p:sp>
        <p:nvSpPr>
          <p:cNvPr id="10" name="Line 7"/>
          <p:cNvSpPr>
            <a:spLocks noChangeShapeType="1"/>
          </p:cNvSpPr>
          <p:nvPr/>
        </p:nvSpPr>
        <p:spPr bwMode="auto">
          <a:xfrm>
            <a:off x="3048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1" name="Picture 4" descr="SC-Banner-CMYK-whitethumb[1]"/>
          <p:cNvPicPr>
            <a:picLocks noChangeAspect="1" noChangeArrowheads="1"/>
          </p:cNvPicPr>
          <p:nvPr/>
        </p:nvPicPr>
        <p:blipFill>
          <a:blip r:embed="rId3"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Slide Number Placeholder 5"/>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F7F4A668-356A-40CF-A273-8FA56D405564}" type="slidenum">
              <a:rPr lang="en-US"/>
              <a:pPr>
                <a:defRPr/>
              </a:pPr>
              <a:t>‹#›</a:t>
            </a:fld>
            <a:endParaRPr lang="en-US"/>
          </a:p>
        </p:txBody>
      </p:sp>
      <p:grpSp>
        <p:nvGrpSpPr>
          <p:cNvPr id="16" name="Group 15"/>
          <p:cNvGrpSpPr/>
          <p:nvPr userDrawn="1"/>
        </p:nvGrpSpPr>
        <p:grpSpPr>
          <a:xfrm>
            <a:off x="8046010" y="76200"/>
            <a:ext cx="1097990" cy="381000"/>
            <a:chOff x="5181600" y="1295400"/>
            <a:chExt cx="1097990" cy="381000"/>
          </a:xfrm>
        </p:grpSpPr>
        <p:sp>
          <p:nvSpPr>
            <p:cNvPr id="17" name="5-Point Star 16"/>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20" name="Picture 19" descr="LBNL_Alt_Logo_HorzRight_Final.jpg"/>
          <p:cNvPicPr>
            <a:picLocks noChangeAspect="1"/>
          </p:cNvPicPr>
          <p:nvPr userDrawn="1"/>
        </p:nvPicPr>
        <p:blipFill>
          <a:blip r:embed="rId2" cstate="print"/>
          <a:stretch>
            <a:fillRect/>
          </a:stretch>
        </p:blipFill>
        <p:spPr>
          <a:xfrm>
            <a:off x="76200" y="6532000"/>
            <a:ext cx="1447800" cy="305274"/>
          </a:xfrm>
          <a:prstGeom prst="rect">
            <a:avLst/>
          </a:prstGeom>
        </p:spPr>
      </p:pic>
      <p:sp>
        <p:nvSpPr>
          <p:cNvPr id="5" name="Rectangle 4"/>
          <p:cNvSpPr txBox="1">
            <a:spLocks noChangeArrowheads="1"/>
          </p:cNvSpPr>
          <p:nvPr/>
        </p:nvSpPr>
        <p:spPr bwMode="auto">
          <a:xfrm>
            <a:off x="609600" y="6498200"/>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6"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7"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B7BE6683-94C8-4697-8645-212B34C96AC0}"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8"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IPHC meeting – September 5-6, 2011</a:t>
            </a:r>
            <a:endParaRPr lang="en-US" sz="1200" b="1" i="1" dirty="0">
              <a:solidFill>
                <a:srgbClr val="000090"/>
              </a:solidFill>
              <a:cs typeface="Arial" pitchFamily="34" charset="0"/>
            </a:endParaRPr>
          </a:p>
        </p:txBody>
      </p:sp>
      <p:sp>
        <p:nvSpPr>
          <p:cNvPr id="11" name="Line 7"/>
          <p:cNvSpPr>
            <a:spLocks noChangeShapeType="1"/>
          </p:cNvSpPr>
          <p:nvPr/>
        </p:nvSpPr>
        <p:spPr bwMode="auto">
          <a:xfrm>
            <a:off x="3048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2" name="Picture 4" descr="SC-Banner-CMYK-whitethumb[1]"/>
          <p:cNvPicPr>
            <a:picLocks noChangeAspect="1" noChangeArrowheads="1"/>
          </p:cNvPicPr>
          <p:nvPr/>
        </p:nvPicPr>
        <p:blipFill>
          <a:blip r:embed="rId3"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6"/>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903F9056-7A3D-400D-8AE2-C1EF6BF489EE}" type="slidenum">
              <a:rPr lang="en-US"/>
              <a:pPr>
                <a:defRPr/>
              </a:pPr>
              <a:t>‹#›</a:t>
            </a:fld>
            <a:endParaRPr lang="en-US"/>
          </a:p>
        </p:txBody>
      </p:sp>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8"/>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7D940315-6EC0-46C5-A2F0-8FD0A4E8F7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4" name="Slide Number Placeholder 4"/>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F739B8E9-696B-4040-B617-F150A5CF22A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Picture 20" descr="LBNL_Alt_Logo_HorzRight_Final.jpg"/>
          <p:cNvPicPr>
            <a:picLocks noChangeAspect="1"/>
          </p:cNvPicPr>
          <p:nvPr userDrawn="1"/>
        </p:nvPicPr>
        <p:blipFill>
          <a:blip r:embed="rId8" cstate="print"/>
          <a:stretch>
            <a:fillRect/>
          </a:stretch>
        </p:blipFill>
        <p:spPr>
          <a:xfrm>
            <a:off x="76200" y="6532000"/>
            <a:ext cx="1447800" cy="305274"/>
          </a:xfrm>
          <a:prstGeom prst="rect">
            <a:avLst/>
          </a:prstGeom>
        </p:spPr>
      </p:pic>
      <p:sp>
        <p:nvSpPr>
          <p:cNvPr id="2050" name="Title Placeholder 1"/>
          <p:cNvSpPr>
            <a:spLocks noGrp="1"/>
          </p:cNvSpPr>
          <p:nvPr>
            <p:ph type="title"/>
          </p:nvPr>
        </p:nvSpPr>
        <p:spPr bwMode="auto">
          <a:xfrm>
            <a:off x="1066800" y="76200"/>
            <a:ext cx="76200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 name="Rectangle 4"/>
          <p:cNvSpPr txBox="1">
            <a:spLocks noChangeArrowheads="1"/>
          </p:cNvSpPr>
          <p:nvPr/>
        </p:nvSpPr>
        <p:spPr bwMode="auto">
          <a:xfrm>
            <a:off x="533400" y="650507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12"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13"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3DCE7A6A-D525-4D89-A45B-EBC2786C461D}"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14"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IPHC meeting – September 5-6, 2011</a:t>
            </a:r>
            <a:endParaRPr lang="en-US" sz="1200" b="1" i="1" dirty="0">
              <a:solidFill>
                <a:srgbClr val="000090"/>
              </a:solidFill>
              <a:cs typeface="Arial" pitchFamily="34" charset="0"/>
            </a:endParaRPr>
          </a:p>
        </p:txBody>
      </p:sp>
      <p:sp>
        <p:nvSpPr>
          <p:cNvPr id="15" name="Line 7"/>
          <p:cNvSpPr>
            <a:spLocks noChangeShapeType="1"/>
          </p:cNvSpPr>
          <p:nvPr/>
        </p:nvSpPr>
        <p:spPr bwMode="auto">
          <a:xfrm>
            <a:off x="3810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2058" name="Picture 4" descr="SC-Banner-CMYK-whitethumb[1]"/>
          <p:cNvPicPr>
            <a:picLocks noChangeAspect="1" noChangeArrowheads="1"/>
          </p:cNvPicPr>
          <p:nvPr/>
        </p:nvPicPr>
        <p:blipFill>
          <a:blip r:embed="rId9" cstate="print"/>
          <a:srcRect/>
          <a:stretch>
            <a:fillRect/>
          </a:stretch>
        </p:blipFill>
        <p:spPr bwMode="auto">
          <a:xfrm>
            <a:off x="7239000" y="6530975"/>
            <a:ext cx="838200" cy="327025"/>
          </a:xfrm>
          <a:prstGeom prst="rect">
            <a:avLst/>
          </a:prstGeom>
          <a:noFill/>
          <a:ln w="9525">
            <a:noFill/>
            <a:miter lim="800000"/>
            <a:headEnd/>
            <a:tailEnd/>
          </a:ln>
        </p:spPr>
      </p:pic>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Lst>
  <p:hf sldNum="0" hdr="0" ftr="0" dt="0"/>
  <p:txStyles>
    <p:titleStyle>
      <a:lvl1pPr algn="ctr" defTabSz="457200" rtl="0" eaLnBrk="0" fontAlgn="base" hangingPunct="0">
        <a:spcBef>
          <a:spcPct val="0"/>
        </a:spcBef>
        <a:spcAft>
          <a:spcPct val="0"/>
        </a:spcAft>
        <a:defRPr sz="3600" kern="1200">
          <a:solidFill>
            <a:schemeClr val="tx1"/>
          </a:solidFill>
          <a:latin typeface="Arial"/>
          <a:ea typeface="+mj-ea"/>
          <a:cs typeface="Arial"/>
        </a:defRPr>
      </a:lvl1pPr>
      <a:lvl2pPr algn="ctr" defTabSz="457200" rtl="0" eaLnBrk="0" fontAlgn="base" hangingPunct="0">
        <a:spcBef>
          <a:spcPct val="0"/>
        </a:spcBef>
        <a:spcAft>
          <a:spcPct val="0"/>
        </a:spcAft>
        <a:defRPr sz="3600">
          <a:solidFill>
            <a:schemeClr val="tx1"/>
          </a:solidFill>
          <a:latin typeface="Arial" charset="0"/>
          <a:cs typeface="Arial" charset="0"/>
        </a:defRPr>
      </a:lvl2pPr>
      <a:lvl3pPr algn="ctr" defTabSz="457200" rtl="0" eaLnBrk="0" fontAlgn="base" hangingPunct="0">
        <a:spcBef>
          <a:spcPct val="0"/>
        </a:spcBef>
        <a:spcAft>
          <a:spcPct val="0"/>
        </a:spcAft>
        <a:defRPr sz="3600">
          <a:solidFill>
            <a:schemeClr val="tx1"/>
          </a:solidFill>
          <a:latin typeface="Arial" charset="0"/>
          <a:cs typeface="Arial" charset="0"/>
        </a:defRPr>
      </a:lvl3pPr>
      <a:lvl4pPr algn="ctr" defTabSz="457200" rtl="0" eaLnBrk="0" fontAlgn="base" hangingPunct="0">
        <a:spcBef>
          <a:spcPct val="0"/>
        </a:spcBef>
        <a:spcAft>
          <a:spcPct val="0"/>
        </a:spcAft>
        <a:defRPr sz="3600">
          <a:solidFill>
            <a:schemeClr val="tx1"/>
          </a:solidFill>
          <a:latin typeface="Arial" charset="0"/>
          <a:cs typeface="Arial" charset="0"/>
        </a:defRPr>
      </a:lvl4pPr>
      <a:lvl5pPr algn="ctr" defTabSz="457200" rtl="0" eaLnBrk="0" fontAlgn="base" hangingPunct="0">
        <a:spcBef>
          <a:spcPct val="0"/>
        </a:spcBef>
        <a:spcAft>
          <a:spcPct val="0"/>
        </a:spcAft>
        <a:defRPr sz="3600">
          <a:solidFill>
            <a:schemeClr val="tx1"/>
          </a:solidFill>
          <a:latin typeface="Arial" charset="0"/>
          <a:cs typeface="Arial" charset="0"/>
        </a:defRPr>
      </a:lvl5pPr>
      <a:lvl6pPr marL="457200" algn="ctr" defTabSz="457200" rtl="0" fontAlgn="base">
        <a:spcBef>
          <a:spcPct val="0"/>
        </a:spcBef>
        <a:spcAft>
          <a:spcPct val="0"/>
        </a:spcAft>
        <a:defRPr sz="3600">
          <a:solidFill>
            <a:schemeClr val="tx1"/>
          </a:solidFill>
          <a:latin typeface="Arial" charset="0"/>
          <a:cs typeface="Arial" charset="0"/>
        </a:defRPr>
      </a:lvl6pPr>
      <a:lvl7pPr marL="914400" algn="ctr" defTabSz="457200" rtl="0" fontAlgn="base">
        <a:spcBef>
          <a:spcPct val="0"/>
        </a:spcBef>
        <a:spcAft>
          <a:spcPct val="0"/>
        </a:spcAft>
        <a:defRPr sz="3600">
          <a:solidFill>
            <a:schemeClr val="tx1"/>
          </a:solidFill>
          <a:latin typeface="Arial" charset="0"/>
          <a:cs typeface="Arial" charset="0"/>
        </a:defRPr>
      </a:lvl7pPr>
      <a:lvl8pPr marL="1371600" algn="ctr" defTabSz="457200" rtl="0" fontAlgn="base">
        <a:spcBef>
          <a:spcPct val="0"/>
        </a:spcBef>
        <a:spcAft>
          <a:spcPct val="0"/>
        </a:spcAft>
        <a:defRPr sz="3600">
          <a:solidFill>
            <a:schemeClr val="tx1"/>
          </a:solidFill>
          <a:latin typeface="Arial" charset="0"/>
          <a:cs typeface="Arial" charset="0"/>
        </a:defRPr>
      </a:lvl8pPr>
      <a:lvl9pPr marL="1828800" algn="ctr" defTabSz="457200" rtl="0" fontAlgn="base">
        <a:spcBef>
          <a:spcPct val="0"/>
        </a:spcBef>
        <a:spcAft>
          <a:spcPct val="0"/>
        </a:spcAft>
        <a:defRPr sz="3600">
          <a:solidFill>
            <a:schemeClr val="tx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rnc.lbl.gov/hft/hardware/docs/LVDS/LVDS_test_report_1.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24000" contrast="41000"/>
          </a:blip>
          <a:srcRect/>
          <a:stretch>
            <a:fillRect/>
          </a:stretch>
        </p:blipFill>
        <p:spPr bwMode="auto">
          <a:xfrm>
            <a:off x="228600" y="2667000"/>
            <a:ext cx="5951275" cy="3505200"/>
          </a:xfrm>
          <a:prstGeom prst="rect">
            <a:avLst/>
          </a:prstGeom>
          <a:noFill/>
          <a:ln w="9525">
            <a:noFill/>
            <a:miter lim="800000"/>
            <a:headEnd/>
            <a:tailEnd/>
          </a:ln>
          <a:effectLst/>
        </p:spPr>
      </p:pic>
      <p:sp>
        <p:nvSpPr>
          <p:cNvPr id="9218" name="Rectangle 4"/>
          <p:cNvSpPr>
            <a:spLocks noChangeArrowheads="1"/>
          </p:cNvSpPr>
          <p:nvPr/>
        </p:nvSpPr>
        <p:spPr bwMode="auto">
          <a:xfrm>
            <a:off x="5791200" y="3810000"/>
            <a:ext cx="3352800" cy="2124075"/>
          </a:xfrm>
          <a:prstGeom prst="rect">
            <a:avLst/>
          </a:prstGeom>
          <a:noFill/>
          <a:ln w="9525">
            <a:noFill/>
            <a:miter lim="800000"/>
            <a:headEnd/>
            <a:tailEnd/>
          </a:ln>
        </p:spPr>
        <p:txBody>
          <a:bodyPr>
            <a:spAutoFit/>
          </a:bodyPr>
          <a:lstStyle/>
          <a:p>
            <a:pPr algn="ctr"/>
            <a:r>
              <a:rPr lang="en-US" sz="1200" u="sng" dirty="0"/>
              <a:t>LBNL</a:t>
            </a:r>
          </a:p>
          <a:p>
            <a:pPr algn="ctr"/>
            <a:r>
              <a:rPr lang="en-US" sz="1200" u="sng" dirty="0"/>
              <a:t>Leo Greiner</a:t>
            </a:r>
            <a:r>
              <a:rPr lang="en-US" sz="1200" dirty="0"/>
              <a:t>, Eric </a:t>
            </a:r>
            <a:r>
              <a:rPr lang="en-US" sz="1200" dirty="0" err="1" smtClean="0"/>
              <a:t>Anderssen</a:t>
            </a:r>
            <a:r>
              <a:rPr lang="en-US" sz="1200" dirty="0" smtClean="0"/>
              <a:t>,</a:t>
            </a:r>
            <a:endParaRPr lang="en-US" sz="1200" dirty="0"/>
          </a:p>
          <a:p>
            <a:pPr algn="ctr"/>
            <a:r>
              <a:rPr lang="en-US" sz="1200" dirty="0"/>
              <a:t>Thorsten </a:t>
            </a:r>
            <a:r>
              <a:rPr lang="en-US" sz="1200" dirty="0" err="1"/>
              <a:t>Stezelberger</a:t>
            </a:r>
            <a:r>
              <a:rPr lang="en-US" sz="1200" dirty="0"/>
              <a:t>, Joe Silber, </a:t>
            </a:r>
            <a:r>
              <a:rPr lang="en-US" sz="1200" dirty="0" err="1"/>
              <a:t>Xiangming</a:t>
            </a:r>
            <a:r>
              <a:rPr lang="en-US" sz="1200" dirty="0"/>
              <a:t> Sun, Michal </a:t>
            </a:r>
            <a:r>
              <a:rPr lang="en-US" sz="1200" dirty="0" err="1"/>
              <a:t>Szelezniak</a:t>
            </a:r>
            <a:r>
              <a:rPr lang="en-US" sz="1200" dirty="0"/>
              <a:t>, </a:t>
            </a:r>
            <a:r>
              <a:rPr lang="en-US" sz="1200" dirty="0" err="1"/>
              <a:t>Chinh</a:t>
            </a:r>
            <a:r>
              <a:rPr lang="en-US" sz="1200" dirty="0"/>
              <a:t> Vu, </a:t>
            </a:r>
          </a:p>
          <a:p>
            <a:pPr algn="ctr"/>
            <a:r>
              <a:rPr lang="en-US" sz="1200" dirty="0"/>
              <a:t>Howard </a:t>
            </a:r>
            <a:r>
              <a:rPr lang="en-US" sz="1200" dirty="0" err="1"/>
              <a:t>Wieman</a:t>
            </a:r>
            <a:endParaRPr lang="en-US" sz="1200" dirty="0"/>
          </a:p>
          <a:p>
            <a:pPr algn="ctr"/>
            <a:endParaRPr lang="en-US" sz="1200" dirty="0"/>
          </a:p>
          <a:p>
            <a:pPr algn="ctr"/>
            <a:r>
              <a:rPr lang="en-US" sz="1200" u="sng" dirty="0"/>
              <a:t>UTA</a:t>
            </a:r>
          </a:p>
          <a:p>
            <a:pPr algn="ctr"/>
            <a:r>
              <a:rPr lang="en-US" sz="1200" dirty="0" smtClean="0"/>
              <a:t>Jerry Hoffman, Jo </a:t>
            </a:r>
            <a:r>
              <a:rPr lang="en-US" sz="1200" dirty="0" err="1"/>
              <a:t>Schambach</a:t>
            </a:r>
            <a:endParaRPr lang="en-US" sz="1200" dirty="0"/>
          </a:p>
          <a:p>
            <a:pPr algn="ctr"/>
            <a:endParaRPr lang="en-US" sz="1200" dirty="0"/>
          </a:p>
          <a:p>
            <a:pPr algn="ctr"/>
            <a:r>
              <a:rPr lang="en-US" sz="1200" u="sng" dirty="0"/>
              <a:t>IPHC Strasburg</a:t>
            </a:r>
          </a:p>
          <a:p>
            <a:pPr algn="ctr"/>
            <a:r>
              <a:rPr lang="en-US" sz="1200" dirty="0"/>
              <a:t>Marc Winter CMOS group</a:t>
            </a:r>
          </a:p>
        </p:txBody>
      </p:sp>
      <p:sp>
        <p:nvSpPr>
          <p:cNvPr id="9219" name="Rectangle 2"/>
          <p:cNvSpPr>
            <a:spLocks noChangeArrowheads="1"/>
          </p:cNvSpPr>
          <p:nvPr/>
        </p:nvSpPr>
        <p:spPr bwMode="auto">
          <a:xfrm>
            <a:off x="685800" y="1219200"/>
            <a:ext cx="7772400" cy="2286000"/>
          </a:xfrm>
          <a:prstGeom prst="rect">
            <a:avLst/>
          </a:prstGeom>
          <a:noFill/>
          <a:ln w="9525">
            <a:noFill/>
            <a:miter lim="800000"/>
            <a:headEnd/>
            <a:tailEnd/>
          </a:ln>
        </p:spPr>
        <p:txBody>
          <a:bodyPr anchor="ctr"/>
          <a:lstStyle/>
          <a:p>
            <a:pPr algn="ctr" defTabSz="457200"/>
            <a:r>
              <a:rPr lang="en-US" sz="3200" u="sng" dirty="0"/>
              <a:t>STAR Pixel Detector</a:t>
            </a:r>
          </a:p>
          <a:p>
            <a:pPr algn="ctr" defTabSz="457200"/>
            <a:r>
              <a:rPr lang="en-US" sz="3200" u="sng" dirty="0" smtClean="0"/>
              <a:t>Cable Design Status</a:t>
            </a:r>
            <a:r>
              <a:rPr lang="en-US" sz="3200" dirty="0"/>
              <a:t/>
            </a:r>
            <a:br>
              <a:rPr lang="en-US" sz="3200" dirty="0"/>
            </a:br>
            <a:r>
              <a:rPr lang="en-US" sz="3200" dirty="0"/>
              <a:t> </a:t>
            </a:r>
            <a:br>
              <a:rPr lang="en-US" sz="3200" dirty="0"/>
            </a:br>
            <a:endParaRPr lang="en-US" dirty="0"/>
          </a:p>
        </p:txBody>
      </p:sp>
      <p:sp>
        <p:nvSpPr>
          <p:cNvPr id="7" name="Rectangle 6"/>
          <p:cNvSpPr/>
          <p:nvPr/>
        </p:nvSpPr>
        <p:spPr>
          <a:xfrm>
            <a:off x="8521700" y="6540500"/>
            <a:ext cx="381000"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a:xfrm>
            <a:off x="457200" y="76200"/>
            <a:ext cx="7620000" cy="488950"/>
          </a:xfrm>
        </p:spPr>
        <p:txBody>
          <a:bodyPr/>
          <a:lstStyle/>
          <a:p>
            <a:r>
              <a:rPr lang="en-US" sz="3200" dirty="0" smtClean="0">
                <a:latin typeface="Arial" pitchFamily="34" charset="0"/>
                <a:cs typeface="Arial" pitchFamily="34" charset="0"/>
              </a:rPr>
              <a:t>Talk Outline</a:t>
            </a:r>
          </a:p>
        </p:txBody>
      </p:sp>
      <p:sp>
        <p:nvSpPr>
          <p:cNvPr id="10243" name="Rectangle 3"/>
          <p:cNvSpPr>
            <a:spLocks noChangeArrowheads="1"/>
          </p:cNvSpPr>
          <p:nvPr/>
        </p:nvSpPr>
        <p:spPr bwMode="auto">
          <a:xfrm>
            <a:off x="457200" y="1219200"/>
            <a:ext cx="8382000" cy="4572000"/>
          </a:xfrm>
          <a:prstGeom prst="rect">
            <a:avLst/>
          </a:prstGeom>
          <a:noFill/>
          <a:ln w="9525">
            <a:noFill/>
            <a:miter lim="800000"/>
            <a:headEnd/>
            <a:tailEnd/>
          </a:ln>
        </p:spPr>
        <p:txBody>
          <a:bodyPr/>
          <a:lstStyle/>
          <a:p>
            <a:pPr marL="342900" indent="-342900" defTabSz="457200">
              <a:spcBef>
                <a:spcPct val="20000"/>
              </a:spcBef>
              <a:buFont typeface="Arial" pitchFamily="34" charset="0"/>
              <a:buChar char="•"/>
            </a:pPr>
            <a:r>
              <a:rPr lang="en-US" sz="2800" dirty="0" smtClean="0"/>
              <a:t>Prototype Design Concept</a:t>
            </a:r>
          </a:p>
          <a:p>
            <a:pPr marL="342900" indent="-342900" defTabSz="457200">
              <a:spcBef>
                <a:spcPct val="20000"/>
              </a:spcBef>
              <a:buFont typeface="Arial" pitchFamily="34" charset="0"/>
              <a:buChar char="•"/>
            </a:pPr>
            <a:r>
              <a:rPr lang="en-US" sz="2800" dirty="0" smtClean="0"/>
              <a:t>Current constraints from this version of Ultimate</a:t>
            </a:r>
          </a:p>
          <a:p>
            <a:pPr marL="342900" indent="-342900" defTabSz="457200">
              <a:spcBef>
                <a:spcPct val="20000"/>
              </a:spcBef>
              <a:buFont typeface="Arial" pitchFamily="34" charset="0"/>
              <a:buChar char="•"/>
            </a:pPr>
            <a:r>
              <a:rPr lang="en-US" sz="2800" dirty="0" smtClean="0"/>
              <a:t>Design choices based on above constraints</a:t>
            </a:r>
          </a:p>
          <a:p>
            <a:pPr marL="342900" indent="-342900" defTabSz="457200">
              <a:spcBef>
                <a:spcPct val="20000"/>
              </a:spcBef>
              <a:buFont typeface="Arial" pitchFamily="34" charset="0"/>
              <a:buChar char="•"/>
            </a:pPr>
            <a:r>
              <a:rPr lang="en-US" sz="2800" dirty="0" smtClean="0"/>
              <a:t>Current prototype design</a:t>
            </a:r>
          </a:p>
          <a:p>
            <a:pPr marL="342900" indent="-342900" defTabSz="457200">
              <a:spcBef>
                <a:spcPct val="20000"/>
              </a:spcBef>
              <a:buFont typeface="Arial" pitchFamily="34" charset="0"/>
              <a:buChar char="•"/>
            </a:pPr>
            <a:r>
              <a:rPr lang="en-US" sz="2800" dirty="0" smtClean="0"/>
              <a:t>Fabrication schedule</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Cable Updated Status</a:t>
            </a:r>
            <a:endParaRPr lang="en-US" dirty="0"/>
          </a:p>
        </p:txBody>
      </p:sp>
      <p:sp>
        <p:nvSpPr>
          <p:cNvPr id="3" name="Content Placeholder 2"/>
          <p:cNvSpPr>
            <a:spLocks noGrp="1"/>
          </p:cNvSpPr>
          <p:nvPr>
            <p:ph idx="1"/>
          </p:nvPr>
        </p:nvSpPr>
        <p:spPr>
          <a:xfrm>
            <a:off x="457200" y="838200"/>
            <a:ext cx="8229600" cy="4525963"/>
          </a:xfrm>
        </p:spPr>
        <p:txBody>
          <a:bodyPr/>
          <a:lstStyle/>
          <a:p>
            <a:r>
              <a:rPr lang="en-US" sz="2800" dirty="0" smtClean="0"/>
              <a:t>We had originally intended to fabricate the prototype detector (end 2012 install) from Phase-2 sensors.</a:t>
            </a:r>
          </a:p>
          <a:p>
            <a:r>
              <a:rPr lang="en-US" sz="2800" dirty="0" smtClean="0"/>
              <a:t>Ultimate is a success and we can change the plan to use Ultimate in the prototype detector.</a:t>
            </a:r>
          </a:p>
          <a:p>
            <a:r>
              <a:rPr lang="en-US" sz="2800" dirty="0" smtClean="0"/>
              <a:t>This has ramifications for both the schedule, cost, development path for the cable, etc.</a:t>
            </a:r>
          </a:p>
          <a:p>
            <a:r>
              <a:rPr lang="en-US" sz="2800" dirty="0" smtClean="0"/>
              <a:t>We will need to develop (Ultimate) probe testing earlier and change the cable design plans to design for Ultimate.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Cable </a:t>
            </a:r>
            <a:r>
              <a:rPr lang="en-US" dirty="0" smtClean="0"/>
              <a:t>Development</a:t>
            </a:r>
            <a:endParaRPr lang="en-US" dirty="0"/>
          </a:p>
        </p:txBody>
      </p:sp>
      <p:sp>
        <p:nvSpPr>
          <p:cNvPr id="4" name="Rectangle 9"/>
          <p:cNvSpPr>
            <a:spLocks noChangeArrowheads="1"/>
          </p:cNvSpPr>
          <p:nvPr/>
        </p:nvSpPr>
        <p:spPr bwMode="auto">
          <a:xfrm>
            <a:off x="228600" y="914400"/>
            <a:ext cx="8763000" cy="3785652"/>
          </a:xfrm>
          <a:prstGeom prst="rect">
            <a:avLst/>
          </a:prstGeom>
          <a:noFill/>
          <a:ln w="9525">
            <a:noFill/>
            <a:miter lim="800000"/>
            <a:headEnd/>
            <a:tailEnd/>
          </a:ln>
        </p:spPr>
        <p:txBody>
          <a:bodyPr>
            <a:spAutoFit/>
          </a:bodyPr>
          <a:lstStyle/>
          <a:p>
            <a:pPr marL="266700" indent="-266700" algn="ctr">
              <a:buFont typeface="Wingdings" pitchFamily="2" charset="2"/>
              <a:buNone/>
            </a:pPr>
            <a:r>
              <a:rPr lang="en-US" u="sng" dirty="0"/>
              <a:t>PXL Cable development is planned as a 4 stage process</a:t>
            </a:r>
            <a:r>
              <a:rPr lang="en-US" u="sng" dirty="0" smtClean="0"/>
              <a:t>:</a:t>
            </a:r>
          </a:p>
          <a:p>
            <a:pPr marL="266700" indent="-266700" algn="ctr">
              <a:buFont typeface="Wingdings" pitchFamily="2" charset="2"/>
              <a:buNone/>
            </a:pPr>
            <a:endParaRPr lang="en-US" u="sng" dirty="0"/>
          </a:p>
          <a:p>
            <a:pPr marL="723900" lvl="1" indent="-266700">
              <a:buFont typeface="Wingdings" pitchFamily="2" charset="2"/>
              <a:buAutoNum type="arabicPeriod"/>
            </a:pPr>
            <a:r>
              <a:rPr lang="en-US" dirty="0"/>
              <a:t>Infrastructure testing board (large and configurable FR-4 ladder prototype).</a:t>
            </a:r>
          </a:p>
          <a:p>
            <a:pPr marL="1257300" lvl="2" indent="-342900"/>
            <a:r>
              <a:rPr lang="en-US" dirty="0"/>
              <a:t>- Validate design concepts and determine envelope of sensor operation.</a:t>
            </a:r>
          </a:p>
          <a:p>
            <a:pPr marL="723900" lvl="1" indent="-266700">
              <a:buFont typeface="Wingdings" pitchFamily="2" charset="2"/>
              <a:buAutoNum type="arabicPeriod"/>
            </a:pPr>
            <a:r>
              <a:rPr lang="en-US" dirty="0"/>
              <a:t>Prototype detector cable FR-4 with Cu traces.</a:t>
            </a:r>
          </a:p>
          <a:p>
            <a:pPr marL="723900" lvl="1" indent="-266700">
              <a:buFont typeface="Wingdings" pitchFamily="2" charset="2"/>
              <a:buAutoNum type="arabicPeriod"/>
            </a:pPr>
            <a:r>
              <a:rPr lang="en-US" dirty="0"/>
              <a:t>Prototype detector cable </a:t>
            </a:r>
            <a:r>
              <a:rPr lang="en-US" dirty="0" err="1"/>
              <a:t>Kapton</a:t>
            </a:r>
            <a:r>
              <a:rPr lang="en-US" dirty="0"/>
              <a:t> with Cu traces.</a:t>
            </a:r>
          </a:p>
          <a:p>
            <a:pPr marL="723900" lvl="1" indent="-266700">
              <a:buFont typeface="Wingdings" pitchFamily="2" charset="2"/>
              <a:buAutoNum type="arabicPeriod"/>
            </a:pPr>
            <a:r>
              <a:rPr lang="en-US" dirty="0"/>
              <a:t>Prototype detector cable </a:t>
            </a:r>
            <a:r>
              <a:rPr lang="en-US" dirty="0" err="1"/>
              <a:t>Kapton</a:t>
            </a:r>
            <a:r>
              <a:rPr lang="en-US" dirty="0"/>
              <a:t> with Al traces</a:t>
            </a:r>
            <a:r>
              <a:rPr lang="en-US" dirty="0" smtClean="0"/>
              <a:t>.</a:t>
            </a:r>
          </a:p>
          <a:p>
            <a:pPr marL="723900" lvl="1" indent="-266700">
              <a:buFont typeface="Wingdings" pitchFamily="2" charset="2"/>
              <a:buAutoNum type="arabicPeriod"/>
            </a:pPr>
            <a:endParaRPr lang="en-US" dirty="0" smtClean="0"/>
          </a:p>
        </p:txBody>
      </p:sp>
      <p:sp>
        <p:nvSpPr>
          <p:cNvPr id="6" name="TextBox 5"/>
          <p:cNvSpPr txBox="1"/>
          <p:nvPr/>
        </p:nvSpPr>
        <p:spPr>
          <a:xfrm>
            <a:off x="914400" y="4953000"/>
            <a:ext cx="6705600" cy="830997"/>
          </a:xfrm>
          <a:prstGeom prst="rect">
            <a:avLst/>
          </a:prstGeom>
          <a:noFill/>
          <a:ln w="19050">
            <a:solidFill>
              <a:srgbClr val="0000FF"/>
            </a:solidFill>
          </a:ln>
        </p:spPr>
        <p:txBody>
          <a:bodyPr wrap="square" rtlCol="0">
            <a:spAutoFit/>
          </a:bodyPr>
          <a:lstStyle/>
          <a:p>
            <a:r>
              <a:rPr lang="en-US" dirty="0" smtClean="0"/>
              <a:t>This process leads to a production Al conductor cable to be fabricated in the CERN PCB shops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762000" y="76200"/>
            <a:ext cx="7620000" cy="488950"/>
          </a:xfrm>
        </p:spPr>
        <p:txBody>
          <a:bodyPr/>
          <a:lstStyle/>
          <a:p>
            <a:r>
              <a:rPr lang="en-US" sz="2800" dirty="0" smtClean="0">
                <a:latin typeface="Arial" charset="0"/>
                <a:cs typeface="Arial" charset="0"/>
              </a:rPr>
              <a:t>Prototype Cable Design Concept</a:t>
            </a:r>
          </a:p>
        </p:txBody>
      </p:sp>
      <p:sp>
        <p:nvSpPr>
          <p:cNvPr id="20482" name="Text Box 13"/>
          <p:cNvSpPr txBox="1">
            <a:spLocks noChangeArrowheads="1"/>
          </p:cNvSpPr>
          <p:nvPr/>
        </p:nvSpPr>
        <p:spPr bwMode="auto">
          <a:xfrm>
            <a:off x="762000" y="3733800"/>
            <a:ext cx="5855385" cy="2585323"/>
          </a:xfrm>
          <a:prstGeom prst="rect">
            <a:avLst/>
          </a:prstGeom>
          <a:noFill/>
          <a:ln w="9525">
            <a:noFill/>
            <a:miter lim="800000"/>
            <a:headEnd/>
            <a:tailEnd/>
          </a:ln>
        </p:spPr>
        <p:txBody>
          <a:bodyPr wrap="none">
            <a:spAutoFit/>
          </a:bodyPr>
          <a:lstStyle/>
          <a:p>
            <a:pPr>
              <a:buFontTx/>
              <a:buChar char="•"/>
            </a:pPr>
            <a:r>
              <a:rPr lang="en-US" sz="1600" dirty="0">
                <a:latin typeface="Calibri" pitchFamily="34" charset="0"/>
                <a:cs typeface="ヒラギノ角ゴ Pro W3"/>
              </a:rPr>
              <a:t>2 layer Al conductor cable with </a:t>
            </a:r>
            <a:r>
              <a:rPr lang="en-US" sz="1600" dirty="0" err="1">
                <a:latin typeface="Calibri" pitchFamily="34" charset="0"/>
                <a:cs typeface="ヒラギノ角ゴ Pro W3"/>
              </a:rPr>
              <a:t>vias</a:t>
            </a:r>
            <a:r>
              <a:rPr lang="en-US" sz="1600" dirty="0">
                <a:latin typeface="Calibri" pitchFamily="34" charset="0"/>
                <a:cs typeface="ヒラギノ角ゴ Pro W3"/>
              </a:rPr>
              <a:t> in low mass region</a:t>
            </a:r>
          </a:p>
          <a:p>
            <a:pPr>
              <a:buFontTx/>
              <a:buChar char="•"/>
            </a:pPr>
            <a:r>
              <a:rPr lang="en-US" sz="1600" dirty="0">
                <a:latin typeface="Calibri" pitchFamily="34" charset="0"/>
                <a:cs typeface="ヒラギノ角ゴ Pro W3"/>
              </a:rPr>
              <a:t>0.004” (100 µm) traces and 0.004” (100 µm) spaces</a:t>
            </a:r>
          </a:p>
          <a:p>
            <a:pPr>
              <a:buFontTx/>
              <a:buChar char="•"/>
            </a:pPr>
            <a:r>
              <a:rPr lang="en-US" sz="1600" dirty="0">
                <a:latin typeface="Calibri" pitchFamily="34" charset="0"/>
                <a:cs typeface="ヒラギノ角ゴ Pro W3"/>
              </a:rPr>
              <a:t>70% fill factor</a:t>
            </a:r>
          </a:p>
          <a:p>
            <a:pPr>
              <a:buFontTx/>
              <a:buChar char="•"/>
            </a:pPr>
            <a:r>
              <a:rPr lang="en-US" sz="1600" dirty="0">
                <a:latin typeface="Calibri" pitchFamily="34" charset="0"/>
                <a:cs typeface="ヒラギノ角ゴ Pro W3"/>
              </a:rPr>
              <a:t>Conductor thickness in low mass region is 21 µm (Cu) or 32 µm (Al)</a:t>
            </a:r>
          </a:p>
          <a:p>
            <a:pPr>
              <a:buFontTx/>
              <a:buChar char="•"/>
            </a:pPr>
            <a:r>
              <a:rPr lang="en-US" sz="1600" dirty="0" err="1">
                <a:latin typeface="Calibri" pitchFamily="34" charset="0"/>
                <a:cs typeface="ヒラギノ角ゴ Pro W3"/>
              </a:rPr>
              <a:t>Kapton</a:t>
            </a:r>
            <a:r>
              <a:rPr lang="en-US" sz="1600" dirty="0">
                <a:latin typeface="Calibri" pitchFamily="34" charset="0"/>
                <a:cs typeface="ヒラギノ角ゴ Pro W3"/>
              </a:rPr>
              <a:t> thickness is 25 µm.</a:t>
            </a:r>
          </a:p>
          <a:p>
            <a:pPr>
              <a:buFontTx/>
              <a:buChar char="•"/>
            </a:pPr>
            <a:r>
              <a:rPr lang="en-US" sz="1600" dirty="0" smtClean="0">
                <a:latin typeface="Calibri" pitchFamily="34" charset="0"/>
                <a:cs typeface="ヒラギノ角ゴ Pro W3"/>
              </a:rPr>
              <a:t>Bond </a:t>
            </a:r>
            <a:r>
              <a:rPr lang="en-US" sz="1600" dirty="0">
                <a:latin typeface="Calibri" pitchFamily="34" charset="0"/>
                <a:cs typeface="ヒラギノ角ゴ Pro W3"/>
              </a:rPr>
              <a:t>wire connection between Al and Cu cable sections.</a:t>
            </a:r>
          </a:p>
          <a:p>
            <a:pPr>
              <a:buFontTx/>
              <a:buChar char="•"/>
            </a:pPr>
            <a:r>
              <a:rPr lang="en-US" sz="1600" dirty="0">
                <a:latin typeface="Calibri" pitchFamily="34" charset="0"/>
                <a:cs typeface="ヒラギノ角ゴ Pro W3"/>
              </a:rPr>
              <a:t>Cable size is approximately 2.3 cm x 28 cm</a:t>
            </a:r>
            <a:r>
              <a:rPr lang="en-US" sz="1600" dirty="0" smtClean="0">
                <a:latin typeface="Calibri" pitchFamily="34" charset="0"/>
                <a:cs typeface="ヒラギノ角ゴ Pro W3"/>
              </a:rPr>
              <a:t>.</a:t>
            </a:r>
          </a:p>
          <a:p>
            <a:pPr>
              <a:buFontTx/>
              <a:buChar char="•"/>
            </a:pPr>
            <a:endParaRPr lang="en-US" sz="1600" dirty="0" smtClean="0">
              <a:latin typeface="Calibri" pitchFamily="34" charset="0"/>
            </a:endParaRPr>
          </a:p>
          <a:p>
            <a:pPr>
              <a:buFontTx/>
              <a:buChar char="•"/>
            </a:pPr>
            <a:r>
              <a:rPr lang="en-US" sz="1800" b="1" dirty="0" smtClean="0">
                <a:latin typeface="Calibri" pitchFamily="34" charset="0"/>
                <a:cs typeface="ヒラギノ角ゴ Pro W3"/>
              </a:rPr>
              <a:t>We will design to this concept</a:t>
            </a:r>
            <a:endParaRPr lang="en-US" sz="1800" b="1" dirty="0">
              <a:latin typeface="Calibri" pitchFamily="34" charset="0"/>
              <a:cs typeface="ヒラギノ角ゴ Pro W3"/>
            </a:endParaRPr>
          </a:p>
          <a:p>
            <a:endParaRPr lang="en-US" sz="1600" dirty="0">
              <a:latin typeface="Calibri" pitchFamily="34" charset="0"/>
              <a:cs typeface="ヒラギノ角ゴ Pro W3"/>
            </a:endParaRPr>
          </a:p>
        </p:txBody>
      </p:sp>
      <p:sp>
        <p:nvSpPr>
          <p:cNvPr id="20483" name="Text Box 14"/>
          <p:cNvSpPr txBox="1">
            <a:spLocks noChangeArrowheads="1"/>
          </p:cNvSpPr>
          <p:nvPr/>
        </p:nvSpPr>
        <p:spPr bwMode="auto">
          <a:xfrm>
            <a:off x="1203325" y="5775325"/>
            <a:ext cx="184150" cy="336550"/>
          </a:xfrm>
          <a:prstGeom prst="rect">
            <a:avLst/>
          </a:prstGeom>
          <a:noFill/>
          <a:ln w="9525">
            <a:noFill/>
            <a:miter lim="800000"/>
            <a:headEnd/>
            <a:tailEnd/>
          </a:ln>
        </p:spPr>
        <p:txBody>
          <a:bodyPr wrap="none">
            <a:spAutoFit/>
          </a:bodyPr>
          <a:lstStyle/>
          <a:p>
            <a:endParaRPr lang="en-US" sz="1800">
              <a:latin typeface="Calibri" pitchFamily="34" charset="0"/>
              <a:cs typeface="ヒラギノ角ゴ Pro W3"/>
            </a:endParaRPr>
          </a:p>
        </p:txBody>
      </p:sp>
      <p:sp>
        <p:nvSpPr>
          <p:cNvPr id="20484" name="Text Box 15"/>
          <p:cNvSpPr txBox="1">
            <a:spLocks noChangeArrowheads="1"/>
          </p:cNvSpPr>
          <p:nvPr/>
        </p:nvSpPr>
        <p:spPr bwMode="auto">
          <a:xfrm>
            <a:off x="3962400" y="5562600"/>
            <a:ext cx="4986338" cy="584200"/>
          </a:xfrm>
          <a:prstGeom prst="rect">
            <a:avLst/>
          </a:prstGeom>
          <a:noFill/>
          <a:ln w="19050">
            <a:solidFill>
              <a:srgbClr val="0000FF"/>
            </a:solidFill>
            <a:miter lim="800000"/>
            <a:headEnd/>
            <a:tailEnd/>
          </a:ln>
        </p:spPr>
        <p:txBody>
          <a:bodyPr wrap="none">
            <a:spAutoFit/>
          </a:bodyPr>
          <a:lstStyle/>
          <a:p>
            <a:r>
              <a:rPr lang="en-US" sz="1600" dirty="0">
                <a:solidFill>
                  <a:srgbClr val="0000FF"/>
                </a:solidFill>
                <a:latin typeface="Calibri" pitchFamily="34" charset="0"/>
                <a:cs typeface="ヒラギノ角ゴ Pro W3"/>
              </a:rPr>
              <a:t>Low mass region calculated X</a:t>
            </a:r>
            <a:r>
              <a:rPr lang="en-US" sz="1600" baseline="-25000" dirty="0">
                <a:solidFill>
                  <a:srgbClr val="0000FF"/>
                </a:solidFill>
                <a:latin typeface="Calibri" pitchFamily="34" charset="0"/>
                <a:cs typeface="ヒラギノ角ゴ Pro W3"/>
              </a:rPr>
              <a:t>0</a:t>
            </a:r>
            <a:r>
              <a:rPr lang="en-US" sz="1600" dirty="0">
                <a:solidFill>
                  <a:srgbClr val="0000FF"/>
                </a:solidFill>
                <a:latin typeface="Calibri" pitchFamily="34" charset="0"/>
                <a:cs typeface="ヒラギノ角ゴ Pro W3"/>
              </a:rPr>
              <a:t> for Al conductor = 0.073 %</a:t>
            </a:r>
          </a:p>
          <a:p>
            <a:r>
              <a:rPr lang="en-US" sz="1600" dirty="0">
                <a:solidFill>
                  <a:srgbClr val="0000FF"/>
                </a:solidFill>
                <a:latin typeface="Calibri" pitchFamily="34" charset="0"/>
                <a:cs typeface="ヒラギノ角ゴ Pro W3"/>
              </a:rPr>
              <a:t>Low mass region calculated X</a:t>
            </a:r>
            <a:r>
              <a:rPr lang="en-US" sz="1600" baseline="-25000" dirty="0">
                <a:solidFill>
                  <a:srgbClr val="0000FF"/>
                </a:solidFill>
                <a:latin typeface="Calibri" pitchFamily="34" charset="0"/>
                <a:cs typeface="ヒラギノ角ゴ Pro W3"/>
              </a:rPr>
              <a:t>0</a:t>
            </a:r>
            <a:r>
              <a:rPr lang="en-US" sz="1600" dirty="0">
                <a:solidFill>
                  <a:srgbClr val="0000FF"/>
                </a:solidFill>
                <a:latin typeface="Calibri" pitchFamily="34" charset="0"/>
                <a:cs typeface="ヒラギノ角ゴ Pro W3"/>
              </a:rPr>
              <a:t> for Cu conductor = 0.232 %</a:t>
            </a:r>
          </a:p>
        </p:txBody>
      </p:sp>
      <p:sp>
        <p:nvSpPr>
          <p:cNvPr id="20485" name="Text Box 12"/>
          <p:cNvSpPr txBox="1">
            <a:spLocks noChangeArrowheads="1"/>
          </p:cNvSpPr>
          <p:nvPr/>
        </p:nvSpPr>
        <p:spPr bwMode="auto">
          <a:xfrm>
            <a:off x="1524000" y="762000"/>
            <a:ext cx="6535738" cy="369888"/>
          </a:xfrm>
          <a:prstGeom prst="rect">
            <a:avLst/>
          </a:prstGeom>
          <a:noFill/>
          <a:ln w="9525">
            <a:noFill/>
            <a:miter lim="800000"/>
            <a:headEnd/>
            <a:tailEnd/>
          </a:ln>
        </p:spPr>
        <p:txBody>
          <a:bodyPr wrap="none">
            <a:spAutoFit/>
          </a:bodyPr>
          <a:lstStyle/>
          <a:p>
            <a:r>
              <a:rPr lang="en-US" sz="1800">
                <a:latin typeface="Calibri" pitchFamily="34" charset="0"/>
                <a:cs typeface="ヒラギノ角ゴ Pro W3"/>
              </a:rPr>
              <a:t>Preliminary Design: Hybrid Copper / Aluminum conductor flex cable</a:t>
            </a:r>
          </a:p>
        </p:txBody>
      </p:sp>
      <p:sp>
        <p:nvSpPr>
          <p:cNvPr id="21" name="Oval 20"/>
          <p:cNvSpPr/>
          <p:nvPr/>
        </p:nvSpPr>
        <p:spPr>
          <a:xfrm>
            <a:off x="3733800" y="5791200"/>
            <a:ext cx="5181600" cy="457200"/>
          </a:xfrm>
          <a:prstGeom prst="ellipse">
            <a:avLst/>
          </a:prstGeom>
          <a:noFill/>
          <a:ln w="22225">
            <a:solidFill>
              <a:srgbClr val="FF33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descr="fig3"/>
          <p:cNvPicPr>
            <a:picLocks noChangeAspect="1" noChangeArrowheads="1"/>
          </p:cNvPicPr>
          <p:nvPr/>
        </p:nvPicPr>
        <p:blipFill>
          <a:blip r:embed="rId3" cstate="print"/>
          <a:srcRect/>
          <a:stretch>
            <a:fillRect/>
          </a:stretch>
        </p:blipFill>
        <p:spPr bwMode="auto">
          <a:xfrm>
            <a:off x="685800" y="1371600"/>
            <a:ext cx="7696200" cy="19876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z="2800" smtClean="0">
                <a:latin typeface="Cambria" pitchFamily="18" charset="0"/>
                <a:cs typeface="Times New Roman" pitchFamily="18" charset="0"/>
              </a:rPr>
              <a:t>Signal path requirements</a:t>
            </a:r>
            <a:endParaRPr lang="en-US" sz="2800" smtClean="0">
              <a:latin typeface="Arial" charset="0"/>
              <a:cs typeface="Arial" charset="0"/>
            </a:endParaRPr>
          </a:p>
        </p:txBody>
      </p:sp>
      <p:graphicFrame>
        <p:nvGraphicFramePr>
          <p:cNvPr id="4" name="Table 3"/>
          <p:cNvGraphicFramePr>
            <a:graphicFrameLocks noGrp="1"/>
          </p:cNvGraphicFramePr>
          <p:nvPr/>
        </p:nvGraphicFramePr>
        <p:xfrm>
          <a:off x="1524000" y="1219200"/>
          <a:ext cx="5715000" cy="3059430"/>
        </p:xfrm>
        <a:graphic>
          <a:graphicData uri="http://schemas.openxmlformats.org/drawingml/2006/table">
            <a:tbl>
              <a:tblPr/>
              <a:tblGrid>
                <a:gridCol w="2317548"/>
                <a:gridCol w="1031369"/>
                <a:gridCol w="788694"/>
                <a:gridCol w="1577389"/>
              </a:tblGrid>
              <a:tr h="247650">
                <a:tc>
                  <a:txBody>
                    <a:bodyPr/>
                    <a:lstStyle/>
                    <a:p>
                      <a:pPr marL="0" marR="0">
                        <a:spcBef>
                          <a:spcPts val="0"/>
                        </a:spcBef>
                        <a:spcAft>
                          <a:spcPts val="0"/>
                        </a:spcAft>
                      </a:pPr>
                      <a:r>
                        <a:rPr lang="en-US" sz="1100" dirty="0">
                          <a:latin typeface="Calibri"/>
                          <a:ea typeface="Calibri"/>
                          <a:cs typeface="Times New Roman"/>
                        </a:rPr>
                        <a:t>Signal</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Calibri"/>
                          <a:ea typeface="Calibri"/>
                          <a:cs typeface="Times New Roman"/>
                        </a:rPr>
                        <a:t># of traces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Calibri"/>
                          <a:ea typeface="Calibri"/>
                          <a:cs typeface="Times New Roman"/>
                        </a:rPr>
                        <a:t>type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Calibri"/>
                          <a:ea typeface="Calibri"/>
                          <a:cs typeface="Times New Roman"/>
                        </a:rPr>
                        <a:t>Width (0.005” t&amp;s)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marL="0" marR="0">
                        <a:spcBef>
                          <a:spcPts val="0"/>
                        </a:spcBef>
                        <a:spcAft>
                          <a:spcPts val="0"/>
                        </a:spcAft>
                      </a:pPr>
                      <a:r>
                        <a:rPr lang="en-US" sz="1100">
                          <a:latin typeface="Calibri"/>
                          <a:ea typeface="Calibri"/>
                          <a:cs typeface="Times New Roman"/>
                        </a:rPr>
                        <a:t>Sensor output (PH-2)</a:t>
                      </a:r>
                    </a:p>
                    <a:p>
                      <a:pPr marL="0" marR="0">
                        <a:spcBef>
                          <a:spcPts val="0"/>
                        </a:spcBef>
                        <a:spcAft>
                          <a:spcPts val="0"/>
                        </a:spcAft>
                      </a:pPr>
                      <a:r>
                        <a:rPr lang="en-US" sz="1100">
                          <a:latin typeface="Calibri"/>
                          <a:ea typeface="Calibri"/>
                          <a:cs typeface="Times New Roman"/>
                        </a:rPr>
                        <a:t>Sensor output (Ultimate)</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10 x 4 x 2 = 80</a:t>
                      </a:r>
                    </a:p>
                    <a:p>
                      <a:pPr marL="0" marR="0">
                        <a:spcBef>
                          <a:spcPts val="0"/>
                        </a:spcBef>
                        <a:spcAft>
                          <a:spcPts val="0"/>
                        </a:spcAft>
                      </a:pPr>
                      <a:r>
                        <a:rPr lang="en-US" sz="1100">
                          <a:latin typeface="Calibri"/>
                          <a:ea typeface="Calibri"/>
                          <a:cs typeface="Times New Roman"/>
                        </a:rPr>
                        <a:t>10 x 2 x 2 = 40</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LVDS</a:t>
                      </a:r>
                    </a:p>
                    <a:p>
                      <a:pPr marL="0" marR="0">
                        <a:spcBef>
                          <a:spcPts val="0"/>
                        </a:spcBef>
                        <a:spcAft>
                          <a:spcPts val="0"/>
                        </a:spcAft>
                      </a:pPr>
                      <a:r>
                        <a:rPr lang="en-US" sz="1100">
                          <a:latin typeface="Calibri"/>
                          <a:ea typeface="Calibri"/>
                          <a:cs typeface="Times New Roman"/>
                        </a:rPr>
                        <a:t>LVDS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0.800” (20.32 mm)</a:t>
                      </a:r>
                    </a:p>
                    <a:p>
                      <a:pPr marL="0" marR="0">
                        <a:spcBef>
                          <a:spcPts val="0"/>
                        </a:spcBef>
                        <a:spcAft>
                          <a:spcPts val="0"/>
                        </a:spcAft>
                      </a:pPr>
                      <a:r>
                        <a:rPr lang="en-US" sz="1100">
                          <a:latin typeface="Calibri"/>
                          <a:ea typeface="Calibri"/>
                          <a:cs typeface="Times New Roman"/>
                        </a:rPr>
                        <a:t>0.400” (10.16 mm)</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247650">
                <a:tc>
                  <a:txBody>
                    <a:bodyPr/>
                    <a:lstStyle/>
                    <a:p>
                      <a:pPr marL="0" marR="0">
                        <a:spcBef>
                          <a:spcPts val="0"/>
                        </a:spcBef>
                        <a:spcAft>
                          <a:spcPts val="0"/>
                        </a:spcAft>
                      </a:pPr>
                      <a:r>
                        <a:rPr lang="en-US" sz="1100" dirty="0">
                          <a:latin typeface="Calibri"/>
                          <a:ea typeface="Calibri"/>
                          <a:cs typeface="Times New Roman"/>
                        </a:rPr>
                        <a:t>CLK</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2</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LVDS</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0.020” (0.51 mm)</a:t>
                      </a:r>
                    </a:p>
                  </a:txBody>
                  <a:tcPr marL="68580" marR="68580" marT="0" marB="0">
                    <a:lnL>
                      <a:noFill/>
                    </a:lnL>
                    <a:lnR>
                      <a:noFill/>
                    </a:lnR>
                    <a:lnT>
                      <a:noFill/>
                    </a:lnT>
                    <a:lnB>
                      <a:noFill/>
                    </a:lnB>
                  </a:tcPr>
                </a:tc>
              </a:tr>
              <a:tr h="247650">
                <a:tc>
                  <a:txBody>
                    <a:bodyPr/>
                    <a:lstStyle/>
                    <a:p>
                      <a:pPr marL="0" marR="0">
                        <a:spcBef>
                          <a:spcPts val="0"/>
                        </a:spcBef>
                        <a:spcAft>
                          <a:spcPts val="0"/>
                        </a:spcAft>
                      </a:pPr>
                      <a:r>
                        <a:rPr lang="en-US" sz="1100" dirty="0">
                          <a:latin typeface="Calibri"/>
                          <a:ea typeface="Calibri"/>
                          <a:cs typeface="Times New Roman"/>
                        </a:rPr>
                        <a:t>CLK_RETURN*</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a:latin typeface="Calibri"/>
                          <a:ea typeface="Calibri"/>
                          <a:cs typeface="Times New Roman"/>
                        </a:rPr>
                        <a:t>2</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a:latin typeface="Calibri"/>
                          <a:ea typeface="Calibri"/>
                          <a:cs typeface="Times New Roman"/>
                        </a:rPr>
                        <a:t>LVDS</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a:latin typeface="Calibri"/>
                          <a:ea typeface="Calibri"/>
                          <a:cs typeface="Times New Roman"/>
                        </a:rPr>
                        <a:t>0.020” (0.51 mm)</a:t>
                      </a:r>
                    </a:p>
                  </a:txBody>
                  <a:tcPr marL="68580" marR="68580" marT="0" marB="0">
                    <a:lnL>
                      <a:noFill/>
                    </a:lnL>
                    <a:lnR>
                      <a:noFill/>
                    </a:lnR>
                    <a:lnT>
                      <a:noFill/>
                    </a:lnT>
                    <a:lnB>
                      <a:noFill/>
                    </a:lnB>
                    <a:solidFill>
                      <a:srgbClr val="C0C0C0"/>
                    </a:solidFill>
                  </a:tcPr>
                </a:tc>
              </a:tr>
              <a:tr h="247650">
                <a:tc>
                  <a:txBody>
                    <a:bodyPr/>
                    <a:lstStyle/>
                    <a:p>
                      <a:pPr marL="0" marR="0">
                        <a:spcBef>
                          <a:spcPts val="0"/>
                        </a:spcBef>
                        <a:spcAft>
                          <a:spcPts val="0"/>
                        </a:spcAft>
                      </a:pPr>
                      <a:r>
                        <a:rPr lang="en-US" sz="1100" dirty="0" smtClean="0">
                          <a:latin typeface="Calibri"/>
                          <a:ea typeface="Calibri"/>
                          <a:cs typeface="Times New Roman"/>
                        </a:rPr>
                        <a:t>Marker*</a:t>
                      </a:r>
                      <a:endParaRPr lang="en-US" sz="1100" dirty="0">
                        <a:latin typeface="Calibri"/>
                        <a:ea typeface="Calibri"/>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1</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CMOS</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0.010” (0.25 mm)</a:t>
                      </a:r>
                    </a:p>
                  </a:txBody>
                  <a:tcPr marL="68580" marR="68580" marT="0" marB="0">
                    <a:lnL>
                      <a:noFill/>
                    </a:lnL>
                    <a:lnR>
                      <a:noFill/>
                    </a:lnR>
                    <a:lnT>
                      <a:noFill/>
                    </a:lnT>
                    <a:lnB>
                      <a:noFill/>
                    </a:lnB>
                  </a:tcPr>
                </a:tc>
              </a:tr>
              <a:tr h="247650">
                <a:tc>
                  <a:txBody>
                    <a:bodyPr/>
                    <a:lstStyle/>
                    <a:p>
                      <a:pPr marL="0" marR="0">
                        <a:spcBef>
                          <a:spcPts val="0"/>
                        </a:spcBef>
                        <a:spcAft>
                          <a:spcPts val="0"/>
                        </a:spcAft>
                      </a:pPr>
                      <a:r>
                        <a:rPr lang="en-US" sz="1100" dirty="0" smtClean="0">
                          <a:latin typeface="Calibri"/>
                          <a:ea typeface="Calibri"/>
                          <a:cs typeface="Times New Roman"/>
                        </a:rPr>
                        <a:t>START (PH-2)</a:t>
                      </a:r>
                    </a:p>
                    <a:p>
                      <a:pPr marL="0" marR="0">
                        <a:spcBef>
                          <a:spcPts val="0"/>
                        </a:spcBef>
                        <a:spcAft>
                          <a:spcPts val="0"/>
                        </a:spcAft>
                      </a:pPr>
                      <a:r>
                        <a:rPr lang="en-US" sz="1100" dirty="0" smtClean="0">
                          <a:latin typeface="Calibri"/>
                          <a:ea typeface="Calibri"/>
                          <a:cs typeface="Times New Roman"/>
                        </a:rPr>
                        <a:t>START (Ultimate)</a:t>
                      </a:r>
                      <a:endParaRPr lang="en-US" sz="1100" dirty="0">
                        <a:latin typeface="Calibri"/>
                        <a:ea typeface="Calibri"/>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smtClean="0">
                          <a:latin typeface="Calibri"/>
                          <a:ea typeface="Calibri"/>
                          <a:cs typeface="Times New Roman"/>
                        </a:rPr>
                        <a:t>1</a:t>
                      </a:r>
                    </a:p>
                    <a:p>
                      <a:pPr marL="0" marR="0">
                        <a:spcBef>
                          <a:spcPts val="0"/>
                        </a:spcBef>
                        <a:spcAft>
                          <a:spcPts val="0"/>
                        </a:spcAft>
                      </a:pPr>
                      <a:r>
                        <a:rPr lang="en-US" sz="1100" dirty="0" smtClean="0">
                          <a:latin typeface="Calibri"/>
                          <a:ea typeface="Calibri"/>
                          <a:cs typeface="Times New Roman"/>
                        </a:rPr>
                        <a:t>2</a:t>
                      </a:r>
                      <a:endParaRPr lang="en-US" sz="1100" dirty="0">
                        <a:latin typeface="Calibri"/>
                        <a:ea typeface="Calibri"/>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smtClean="0">
                          <a:latin typeface="Calibri"/>
                          <a:ea typeface="Calibri"/>
                          <a:cs typeface="Times New Roman"/>
                        </a:rPr>
                        <a:t>CMOS</a:t>
                      </a:r>
                    </a:p>
                    <a:p>
                      <a:pPr marL="0" marR="0">
                        <a:spcBef>
                          <a:spcPts val="0"/>
                        </a:spcBef>
                        <a:spcAft>
                          <a:spcPts val="0"/>
                        </a:spcAft>
                      </a:pPr>
                      <a:r>
                        <a:rPr lang="en-US" sz="1100" dirty="0" smtClean="0">
                          <a:latin typeface="Calibri"/>
                          <a:ea typeface="Calibri"/>
                          <a:cs typeface="Times New Roman"/>
                        </a:rPr>
                        <a:t>LVDS</a:t>
                      </a:r>
                      <a:endParaRPr lang="en-US" sz="1100" dirty="0">
                        <a:latin typeface="Calibri"/>
                        <a:ea typeface="Calibri"/>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dirty="0" smtClean="0">
                          <a:latin typeface="Calibri"/>
                          <a:ea typeface="Calibri"/>
                          <a:cs typeface="Times New Roman"/>
                        </a:rPr>
                        <a:t>0.010” (0.25 mm)</a:t>
                      </a:r>
                    </a:p>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Calibri"/>
                          <a:ea typeface="Calibri"/>
                          <a:cs typeface="Times New Roman"/>
                        </a:rPr>
                        <a:t>0.020” (0.51 mm)</a:t>
                      </a:r>
                    </a:p>
                  </a:txBody>
                  <a:tcPr marL="68580" marR="68580" marT="0" marB="0">
                    <a:lnL>
                      <a:noFill/>
                    </a:lnL>
                    <a:lnR>
                      <a:noFill/>
                    </a:lnR>
                    <a:lnT>
                      <a:noFill/>
                    </a:lnT>
                    <a:lnB>
                      <a:noFill/>
                    </a:lnB>
                    <a:solidFill>
                      <a:srgbClr val="C0C0C0"/>
                    </a:solidFill>
                  </a:tcPr>
                </a:tc>
              </a:tr>
              <a:tr h="247650">
                <a:tc>
                  <a:txBody>
                    <a:bodyPr/>
                    <a:lstStyle/>
                    <a:p>
                      <a:pPr marL="0" marR="0">
                        <a:spcBef>
                          <a:spcPts val="0"/>
                        </a:spcBef>
                        <a:spcAft>
                          <a:spcPts val="0"/>
                        </a:spcAft>
                      </a:pPr>
                      <a:r>
                        <a:rPr lang="en-US" sz="1100">
                          <a:latin typeface="Calibri"/>
                          <a:ea typeface="Calibri"/>
                          <a:cs typeface="Times New Roman"/>
                        </a:rPr>
                        <a:t>SPEAK*</a:t>
                      </a:r>
                    </a:p>
                  </a:txBody>
                  <a:tcPr marL="68580" marR="68580" marT="0" marB="0">
                    <a:lnL>
                      <a:noFill/>
                    </a:lnL>
                    <a:lnR>
                      <a:noFill/>
                    </a:lnR>
                    <a:lnT>
                      <a:noFill/>
                    </a:lnT>
                    <a:lnB>
                      <a:noFill/>
                    </a:lnB>
                  </a:tcPr>
                </a:tc>
                <a:tc>
                  <a:txBody>
                    <a:bodyPr/>
                    <a:lstStyle/>
                    <a:p>
                      <a:pPr marL="0" marR="0">
                        <a:spcBef>
                          <a:spcPts val="0"/>
                        </a:spcBef>
                        <a:spcAft>
                          <a:spcPts val="0"/>
                        </a:spcAft>
                      </a:pPr>
                      <a:r>
                        <a:rPr lang="en-US" sz="1100" dirty="0">
                          <a:latin typeface="Calibri"/>
                          <a:ea typeface="Calibri"/>
                          <a:cs typeface="Times New Roman"/>
                        </a:rPr>
                        <a:t>1</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CMOS</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0.010” (0.25 mm)</a:t>
                      </a:r>
                    </a:p>
                  </a:txBody>
                  <a:tcPr marL="68580" marR="68580" marT="0" marB="0">
                    <a:lnL>
                      <a:noFill/>
                    </a:lnL>
                    <a:lnR>
                      <a:noFill/>
                    </a:lnR>
                    <a:lnT>
                      <a:noFill/>
                    </a:lnT>
                    <a:lnB>
                      <a:noFill/>
                    </a:lnB>
                  </a:tcPr>
                </a:tc>
              </a:tr>
              <a:tr h="247650">
                <a:tc>
                  <a:txBody>
                    <a:bodyPr/>
                    <a:lstStyle/>
                    <a:p>
                      <a:pPr marL="0" marR="0">
                        <a:spcBef>
                          <a:spcPts val="0"/>
                        </a:spcBef>
                        <a:spcAft>
                          <a:spcPts val="0"/>
                        </a:spcAft>
                      </a:pPr>
                      <a:r>
                        <a:rPr lang="en-US" sz="1100">
                          <a:latin typeface="Calibri"/>
                          <a:ea typeface="Calibri"/>
                          <a:cs typeface="Times New Roman"/>
                        </a:rPr>
                        <a:t>JTAG + RSTB*</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5</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CMOS</a:t>
                      </a: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100">
                          <a:latin typeface="Calibri"/>
                          <a:ea typeface="Calibri"/>
                          <a:cs typeface="Times New Roman"/>
                        </a:rPr>
                        <a:t>0.050” (1.27 mm)</a:t>
                      </a:r>
                    </a:p>
                  </a:txBody>
                  <a:tcPr marL="68580" marR="68580" marT="0" marB="0">
                    <a:lnL>
                      <a:noFill/>
                    </a:lnL>
                    <a:lnR>
                      <a:noFill/>
                    </a:lnR>
                    <a:lnT>
                      <a:noFill/>
                    </a:lnT>
                    <a:lnB>
                      <a:noFill/>
                    </a:lnB>
                    <a:solidFill>
                      <a:srgbClr val="C0C0C0"/>
                    </a:solidFill>
                  </a:tcPr>
                </a:tc>
              </a:tr>
              <a:tr h="247650">
                <a:tc>
                  <a:txBody>
                    <a:bodyPr/>
                    <a:lstStyle/>
                    <a:p>
                      <a:pPr marL="0" marR="0">
                        <a:spcBef>
                          <a:spcPts val="0"/>
                        </a:spcBef>
                        <a:spcAft>
                          <a:spcPts val="0"/>
                        </a:spcAft>
                      </a:pPr>
                      <a:r>
                        <a:rPr lang="en-US" sz="1100">
                          <a:latin typeface="Calibri"/>
                          <a:ea typeface="Calibri"/>
                          <a:cs typeface="Times New Roman"/>
                        </a:rPr>
                        <a:t>TEMP</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2</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analog</a:t>
                      </a:r>
                    </a:p>
                  </a:txBody>
                  <a:tcPr marL="68580" marR="68580" marT="0" marB="0">
                    <a:lnL>
                      <a:noFill/>
                    </a:lnL>
                    <a:lnR>
                      <a:noFill/>
                    </a:lnR>
                    <a:lnT>
                      <a:noFill/>
                    </a:lnT>
                    <a:lnB>
                      <a:noFill/>
                    </a:lnB>
                  </a:tcPr>
                </a:tc>
                <a:tc>
                  <a:txBody>
                    <a:bodyPr/>
                    <a:lstStyle/>
                    <a:p>
                      <a:pPr marL="0" marR="0">
                        <a:spcBef>
                          <a:spcPts val="0"/>
                        </a:spcBef>
                        <a:spcAft>
                          <a:spcPts val="0"/>
                        </a:spcAft>
                      </a:pPr>
                      <a:r>
                        <a:rPr lang="en-US" sz="1100">
                          <a:latin typeface="Calibri"/>
                          <a:ea typeface="Calibri"/>
                          <a:cs typeface="Times New Roman"/>
                        </a:rPr>
                        <a:t>0.020” (0.51 mm)</a:t>
                      </a:r>
                    </a:p>
                  </a:txBody>
                  <a:tcPr marL="68580" marR="68580" marT="0" marB="0">
                    <a:lnL>
                      <a:noFill/>
                    </a:lnL>
                    <a:lnR>
                      <a:noFill/>
                    </a:lnR>
                    <a:lnT>
                      <a:noFill/>
                    </a:lnT>
                    <a:lnB>
                      <a:noFill/>
                    </a:lnB>
                  </a:tcPr>
                </a:tc>
              </a:tr>
              <a:tr h="495300">
                <a:tc>
                  <a:txBody>
                    <a:bodyPr/>
                    <a:lstStyle/>
                    <a:p>
                      <a:pPr marL="0" marR="0">
                        <a:spcBef>
                          <a:spcPts val="0"/>
                        </a:spcBef>
                        <a:spcAft>
                          <a:spcPts val="0"/>
                        </a:spcAft>
                      </a:pPr>
                      <a:r>
                        <a:rPr lang="en-US" sz="1100" dirty="0">
                          <a:latin typeface="Calibri"/>
                          <a:ea typeface="Calibri"/>
                          <a:cs typeface="Times New Roman"/>
                        </a:rPr>
                        <a:t>Total (Phase-2)</a:t>
                      </a:r>
                    </a:p>
                    <a:p>
                      <a:pPr marL="0" marR="0">
                        <a:spcBef>
                          <a:spcPts val="0"/>
                        </a:spcBef>
                        <a:spcAft>
                          <a:spcPts val="0"/>
                        </a:spcAft>
                      </a:pPr>
                      <a:r>
                        <a:rPr lang="en-US" sz="1100" dirty="0">
                          <a:latin typeface="Calibri"/>
                          <a:ea typeface="Calibri"/>
                          <a:cs typeface="Times New Roman"/>
                        </a:rPr>
                        <a:t>Total (</a:t>
                      </a:r>
                      <a:r>
                        <a:rPr lang="en-US" sz="1100" dirty="0" smtClean="0">
                          <a:latin typeface="Calibri"/>
                          <a:ea typeface="Calibri"/>
                          <a:cs typeface="Times New Roman"/>
                        </a:rPr>
                        <a:t>Ultimate production)</a:t>
                      </a:r>
                      <a:endParaRPr lang="en-US"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spcBef>
                          <a:spcPts val="0"/>
                        </a:spcBef>
                        <a:spcAft>
                          <a:spcPts val="0"/>
                        </a:spcAft>
                      </a:pPr>
                      <a:r>
                        <a:rPr lang="en-US" sz="1100" dirty="0">
                          <a:latin typeface="Calibri"/>
                          <a:ea typeface="Calibri"/>
                          <a:cs typeface="Times New Roman"/>
                        </a:rPr>
                        <a:t>94</a:t>
                      </a:r>
                    </a:p>
                    <a:p>
                      <a:pPr marL="0" marR="0">
                        <a:spcBef>
                          <a:spcPts val="0"/>
                        </a:spcBef>
                        <a:spcAft>
                          <a:spcPts val="0"/>
                        </a:spcAft>
                      </a:pPr>
                      <a:r>
                        <a:rPr lang="en-US" sz="1100" dirty="0" smtClean="0">
                          <a:latin typeface="Calibri"/>
                          <a:ea typeface="Calibri"/>
                          <a:cs typeface="Times New Roman"/>
                        </a:rPr>
                        <a:t>51</a:t>
                      </a:r>
                      <a:endParaRPr lang="en-US"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spcBef>
                          <a:spcPts val="0"/>
                        </a:spcBef>
                        <a:spcAft>
                          <a:spcPts val="0"/>
                        </a:spcAft>
                      </a:pPr>
                      <a:endParaRPr lang="en-US"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spcBef>
                          <a:spcPts val="0"/>
                        </a:spcBef>
                        <a:spcAft>
                          <a:spcPts val="0"/>
                        </a:spcAft>
                      </a:pPr>
                      <a:r>
                        <a:rPr lang="en-US" sz="1100" dirty="0">
                          <a:latin typeface="Calibri"/>
                          <a:ea typeface="Calibri"/>
                          <a:cs typeface="Times New Roman"/>
                        </a:rPr>
                        <a:t>0.940” (23.88 mm)</a:t>
                      </a:r>
                    </a:p>
                    <a:p>
                      <a:pPr marL="0" marR="0">
                        <a:spcBef>
                          <a:spcPts val="0"/>
                        </a:spcBef>
                        <a:spcAft>
                          <a:spcPts val="0"/>
                        </a:spcAft>
                      </a:pPr>
                      <a:r>
                        <a:rPr lang="en-US" sz="1100" dirty="0" smtClean="0">
                          <a:latin typeface="Calibri"/>
                          <a:ea typeface="Calibri"/>
                          <a:cs typeface="Times New Roman"/>
                        </a:rPr>
                        <a:t>0.510</a:t>
                      </a:r>
                      <a:r>
                        <a:rPr lang="en-US" sz="1100" dirty="0">
                          <a:latin typeface="Calibri"/>
                          <a:ea typeface="Calibri"/>
                          <a:cs typeface="Times New Roman"/>
                        </a:rPr>
                        <a:t>” (</a:t>
                      </a:r>
                      <a:r>
                        <a:rPr lang="en-US" sz="1100" dirty="0" smtClean="0">
                          <a:latin typeface="Calibri"/>
                          <a:ea typeface="Calibri"/>
                          <a:cs typeface="Times New Roman"/>
                        </a:rPr>
                        <a:t>12.96 </a:t>
                      </a:r>
                      <a:r>
                        <a:rPr lang="en-US" sz="1100" dirty="0">
                          <a:latin typeface="Calibri"/>
                          <a:ea typeface="Calibri"/>
                          <a:cs typeface="Times New Roman"/>
                        </a:rPr>
                        <a:t>mm)</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22574" name="Rectangle 1"/>
          <p:cNvSpPr>
            <a:spLocks noChangeArrowheads="1"/>
          </p:cNvSpPr>
          <p:nvPr/>
        </p:nvSpPr>
        <p:spPr bwMode="auto">
          <a:xfrm>
            <a:off x="762000" y="685800"/>
            <a:ext cx="7169150" cy="436563"/>
          </a:xfrm>
          <a:prstGeom prst="rect">
            <a:avLst/>
          </a:prstGeom>
          <a:noFill/>
          <a:ln w="9525">
            <a:noFill/>
            <a:miter lim="800000"/>
            <a:headEnd/>
            <a:tailEnd/>
          </a:ln>
        </p:spPr>
        <p:txBody>
          <a:bodyPr wrap="none" lIns="0" tIns="126960" rIns="0" bIns="0" anchor="ctr">
            <a:spAutoFit/>
          </a:bodyPr>
          <a:lstStyle/>
          <a:p>
            <a:pPr eaLnBrk="0" hangingPunct="0"/>
            <a:r>
              <a:rPr lang="en-US" sz="2000">
                <a:ea typeface="Calibri" pitchFamily="34" charset="0"/>
                <a:cs typeface="Times New Roman" pitchFamily="18" charset="0"/>
              </a:rPr>
              <a:t>The signal list with associated conductor count is shown below:</a:t>
            </a:r>
          </a:p>
        </p:txBody>
      </p:sp>
      <p:sp>
        <p:nvSpPr>
          <p:cNvPr id="22575" name="Rectangle 5"/>
          <p:cNvSpPr>
            <a:spLocks noChangeArrowheads="1"/>
          </p:cNvSpPr>
          <p:nvPr/>
        </p:nvSpPr>
        <p:spPr bwMode="auto">
          <a:xfrm>
            <a:off x="1143000" y="4343400"/>
            <a:ext cx="6858000" cy="461963"/>
          </a:xfrm>
          <a:prstGeom prst="rect">
            <a:avLst/>
          </a:prstGeom>
          <a:noFill/>
          <a:ln w="9525">
            <a:noFill/>
            <a:miter lim="800000"/>
            <a:headEnd/>
            <a:tailEnd/>
          </a:ln>
        </p:spPr>
        <p:txBody>
          <a:bodyPr>
            <a:spAutoFit/>
          </a:bodyPr>
          <a:lstStyle/>
          <a:p>
            <a:pPr eaLnBrk="0" hangingPunct="0"/>
            <a:r>
              <a:rPr lang="en-US" sz="1200">
                <a:cs typeface="ヒラギノ角ゴ Pro W3"/>
              </a:rPr>
              <a:t>*- these signals are required for prototyping and testing but can be removed on final production boards.</a:t>
            </a:r>
          </a:p>
        </p:txBody>
      </p:sp>
      <p:sp>
        <p:nvSpPr>
          <p:cNvPr id="22576" name="Rectangle 6"/>
          <p:cNvSpPr>
            <a:spLocks noChangeArrowheads="1"/>
          </p:cNvSpPr>
          <p:nvPr/>
        </p:nvSpPr>
        <p:spPr bwMode="auto">
          <a:xfrm>
            <a:off x="685800" y="4800600"/>
            <a:ext cx="7924800" cy="1323975"/>
          </a:xfrm>
          <a:prstGeom prst="rect">
            <a:avLst/>
          </a:prstGeom>
          <a:noFill/>
          <a:ln w="9525">
            <a:noFill/>
            <a:miter lim="800000"/>
            <a:headEnd/>
            <a:tailEnd/>
          </a:ln>
        </p:spPr>
        <p:txBody>
          <a:bodyPr>
            <a:spAutoFit/>
          </a:bodyPr>
          <a:lstStyle/>
          <a:p>
            <a:r>
              <a:rPr lang="en-US" sz="1600">
                <a:cs typeface="ヒラギノ角ゴ Pro W3"/>
              </a:rPr>
              <a:t>It is desired to keep the trace resistance below 4 ohms to preserve signal amplitude. The sensor output and clock trace pair impedance should be approximately 100 ohms but 63 ohms has been shown to work satisfactorily in a similar data path design (the LVDS data path test, results may be found here (</a:t>
            </a:r>
            <a:r>
              <a:rPr lang="en-US" sz="1600" u="sng">
                <a:cs typeface="ヒラギノ角ゴ Pro W3"/>
                <a:hlinkClick r:id="rId2"/>
              </a:rPr>
              <a:t>http://rnc.lbl.gov/hft/hardware/docs/LVDS/LVDS_test_report_1.pdf</a:t>
            </a:r>
            <a:r>
              <a:rPr lang="en-US" sz="1600">
                <a:cs typeface="ヒラギノ角ゴ Pro W3"/>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7620000" cy="488950"/>
          </a:xfrm>
        </p:spPr>
        <p:txBody>
          <a:bodyPr/>
          <a:lstStyle/>
          <a:p>
            <a:r>
              <a:rPr lang="en-US" sz="3200" dirty="0" smtClean="0"/>
              <a:t>Existing Constraints from Sensor</a:t>
            </a:r>
            <a:endParaRPr lang="en-US" sz="3200" dirty="0"/>
          </a:p>
        </p:txBody>
      </p:sp>
      <p:sp>
        <p:nvSpPr>
          <p:cNvPr id="3" name="Content Placeholder 2"/>
          <p:cNvSpPr>
            <a:spLocks noGrp="1"/>
          </p:cNvSpPr>
          <p:nvPr>
            <p:ph idx="1"/>
          </p:nvPr>
        </p:nvSpPr>
        <p:spPr/>
        <p:txBody>
          <a:bodyPr/>
          <a:lstStyle/>
          <a:p>
            <a:r>
              <a:rPr lang="en-US" smtClean="0"/>
              <a:t>High current </a:t>
            </a:r>
            <a:r>
              <a:rPr lang="en-US" dirty="0" smtClean="0"/>
              <a:t>draw on Analog power when the sensor is un-configured.</a:t>
            </a:r>
          </a:p>
          <a:p>
            <a:r>
              <a:rPr lang="en-US" dirty="0" smtClean="0"/>
              <a:t>VCLP regulator yield.</a:t>
            </a:r>
          </a:p>
          <a:p>
            <a:r>
              <a:rPr lang="en-US" dirty="0" smtClean="0"/>
              <a:t>Sensor start indeterminacy from START signal.</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smtClean="0"/>
              <a:t>Design</a:t>
            </a:r>
            <a:endParaRPr lang="en-US" dirty="0"/>
          </a:p>
        </p:txBody>
      </p:sp>
      <p:sp>
        <p:nvSpPr>
          <p:cNvPr id="4" name="Content Placeholder 2"/>
          <p:cNvSpPr>
            <a:spLocks noGrp="1"/>
          </p:cNvSpPr>
          <p:nvPr>
            <p:ph idx="1"/>
          </p:nvPr>
        </p:nvSpPr>
        <p:spPr>
          <a:xfrm>
            <a:off x="457200" y="838200"/>
            <a:ext cx="8229600" cy="4525963"/>
          </a:xfrm>
        </p:spPr>
        <p:txBody>
          <a:bodyPr/>
          <a:lstStyle/>
          <a:p>
            <a:pPr algn="ctr">
              <a:buNone/>
            </a:pPr>
            <a:r>
              <a:rPr lang="en-US" sz="2400" b="1" dirty="0" smtClean="0"/>
              <a:t>High current draw on Analog power (VDDA) when the sensor is un-configured.</a:t>
            </a:r>
          </a:p>
          <a:p>
            <a:pPr algn="ctr">
              <a:buNone/>
            </a:pPr>
            <a:endParaRPr lang="en-US" sz="2400" b="1" dirty="0" smtClean="0"/>
          </a:p>
          <a:p>
            <a:r>
              <a:rPr lang="en-US" sz="2400" dirty="0" smtClean="0"/>
              <a:t>Based on the results of the ITB tests, we will be implementing a single power supply for the VDDA and VDDD supplies for the sensors on the ladder. This makes sense as we wish to make the prototype cable as similar to the final cable as possible.</a:t>
            </a:r>
          </a:p>
          <a:p>
            <a:r>
              <a:rPr lang="en-US" sz="2400" dirty="0" smtClean="0"/>
              <a:t>Implications:</a:t>
            </a:r>
          </a:p>
          <a:p>
            <a:pPr lvl="1"/>
            <a:r>
              <a:rPr lang="en-US" sz="1800" dirty="0" smtClean="0"/>
              <a:t>RSTB implemented on cable to establish base sensor configuration before sensor power is applied.</a:t>
            </a:r>
          </a:p>
          <a:p>
            <a:pPr lvl="1"/>
            <a:r>
              <a:rPr lang="en-US" sz="1800" dirty="0" smtClean="0"/>
              <a:t>Phased power application – driver section of cable is powered first, then sensors are powered after application of RSTB. These sections are on separate LU protected power supplies.</a:t>
            </a:r>
          </a:p>
          <a:p>
            <a:endParaRPr lang="en-US" sz="2400" dirty="0" smtClean="0"/>
          </a:p>
          <a:p>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pPr algn="ctr">
              <a:buNone/>
            </a:pPr>
            <a:r>
              <a:rPr lang="en-US" sz="2000" b="1" dirty="0" smtClean="0"/>
              <a:t>VCLP regulator yield</a:t>
            </a:r>
          </a:p>
          <a:p>
            <a:endParaRPr lang="en-US" sz="2000" dirty="0" smtClean="0"/>
          </a:p>
          <a:p>
            <a:r>
              <a:rPr lang="en-US" sz="2000" dirty="0" smtClean="0"/>
              <a:t>The current yield of the internal regulator for VCLP is of order 50% (is this still true?, cause?)</a:t>
            </a:r>
          </a:p>
          <a:p>
            <a:r>
              <a:rPr lang="en-US" sz="2000" dirty="0" smtClean="0"/>
              <a:t>Options are to either accept the yield loss for the prototype detector and use sensors with functioning VCLP regulators or to provide a VCLP distribution bus.</a:t>
            </a:r>
          </a:p>
          <a:p>
            <a:r>
              <a:rPr lang="en-US" sz="2000" dirty="0" smtClean="0"/>
              <a:t>The VCLP distribution bus adds conductor in a very congested area and is not foreseen to be needed for the production cable so we will design the cable without a VCLP distribution bus and accept the yield loss for this prototype. This also keeps the cable as close to production as possible.</a:t>
            </a:r>
          </a:p>
          <a:p>
            <a:endParaRPr lang="en-US" sz="2000" dirty="0" smtClean="0"/>
          </a:p>
          <a:p>
            <a:endParaRPr lang="en-US" sz="2000" dirty="0"/>
          </a:p>
        </p:txBody>
      </p:sp>
      <p:sp>
        <p:nvSpPr>
          <p:cNvPr id="6" name="Title 1"/>
          <p:cNvSpPr txBox="1">
            <a:spLocks/>
          </p:cNvSpPr>
          <p:nvPr/>
        </p:nvSpPr>
        <p:spPr bwMode="auto">
          <a:xfrm>
            <a:off x="838200" y="76200"/>
            <a:ext cx="76200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Arial"/>
                <a:ea typeface="+mj-ea"/>
                <a:cs typeface="Arial"/>
              </a:rPr>
              <a:t>Proposed </a:t>
            </a:r>
            <a:r>
              <a:rPr kumimoji="0" lang="en-US" sz="3600" b="0" i="0" u="none" strike="noStrike" kern="1200" cap="none" spc="0" normalizeH="0" baseline="0" noProof="0" dirty="0" smtClean="0">
                <a:ln>
                  <a:noFill/>
                </a:ln>
                <a:solidFill>
                  <a:schemeClr val="tx1"/>
                </a:solidFill>
                <a:effectLst/>
                <a:uLnTx/>
                <a:uFillTx/>
                <a:latin typeface="Arial"/>
                <a:ea typeface="+mj-ea"/>
                <a:cs typeface="Arial"/>
              </a:rPr>
              <a:t>Design</a:t>
            </a:r>
            <a:endParaRPr kumimoji="0" lang="en-US" sz="3600" b="0" i="0" u="none" strike="noStrike" kern="1200" cap="none" spc="0" normalizeH="0" baseline="0" noProof="0" dirty="0">
              <a:ln>
                <a:noFill/>
              </a:ln>
              <a:solidFill>
                <a:schemeClr val="tx1"/>
              </a:solidFill>
              <a:effectLst/>
              <a:uLnTx/>
              <a:uFillTx/>
              <a:latin typeface="Arial"/>
              <a:ea typeface="+mj-ea"/>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838200" y="76200"/>
            <a:ext cx="76200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Arial"/>
                <a:ea typeface="+mj-ea"/>
                <a:cs typeface="Arial"/>
              </a:rPr>
              <a:t>Proposed </a:t>
            </a:r>
            <a:r>
              <a:rPr kumimoji="0" lang="en-US" sz="3600" b="0" i="0" u="none" strike="noStrike" kern="1200" cap="none" spc="0" normalizeH="0" baseline="0" noProof="0" dirty="0" smtClean="0">
                <a:ln>
                  <a:noFill/>
                </a:ln>
                <a:solidFill>
                  <a:schemeClr val="tx1"/>
                </a:solidFill>
                <a:effectLst/>
                <a:uLnTx/>
                <a:uFillTx/>
                <a:latin typeface="Arial"/>
                <a:ea typeface="+mj-ea"/>
                <a:cs typeface="Arial"/>
              </a:rPr>
              <a:t>Design</a:t>
            </a:r>
          </a:p>
        </p:txBody>
      </p:sp>
      <p:sp>
        <p:nvSpPr>
          <p:cNvPr id="5" name="Content Placeholder 2"/>
          <p:cNvSpPr>
            <a:spLocks noGrp="1"/>
          </p:cNvSpPr>
          <p:nvPr>
            <p:ph idx="1"/>
          </p:nvPr>
        </p:nvSpPr>
        <p:spPr>
          <a:xfrm>
            <a:off x="457200" y="762000"/>
            <a:ext cx="8229600" cy="4525963"/>
          </a:xfrm>
        </p:spPr>
        <p:txBody>
          <a:bodyPr/>
          <a:lstStyle/>
          <a:p>
            <a:pPr algn="ctr">
              <a:buNone/>
            </a:pPr>
            <a:r>
              <a:rPr lang="en-US" sz="2000" b="1" dirty="0" smtClean="0"/>
              <a:t>Sensor start indeterminacy from START signal</a:t>
            </a:r>
          </a:p>
          <a:p>
            <a:endParaRPr lang="en-US" sz="2000" dirty="0" smtClean="0"/>
          </a:p>
          <a:p>
            <a:r>
              <a:rPr lang="en-US" sz="2000" dirty="0" smtClean="0"/>
              <a:t>There is a 1 clock indeterminacy in the sensor frame start based after the application of the START signal.</a:t>
            </a:r>
          </a:p>
          <a:p>
            <a:r>
              <a:rPr lang="en-US" sz="2000" dirty="0" smtClean="0"/>
              <a:t>The options for dealing with this are to synchronize the application of the clock with the START signal or to do an alignment of the data in the firmware decoder used for receiving and sorting the data.</a:t>
            </a:r>
          </a:p>
          <a:p>
            <a:r>
              <a:rPr lang="en-US" sz="2000" dirty="0" smtClean="0"/>
              <a:t>For technical reasons involving the way that we distribute the clock from the MTB, it is difficult to implement a solution involving the clock/start signal synchronous application. Also, this is expected to be solved in the final version of Ultimate. </a:t>
            </a:r>
          </a:p>
          <a:p>
            <a:r>
              <a:rPr lang="en-US" sz="2000" dirty="0" smtClean="0"/>
              <a:t>We will implement a firmware alignment solution.</a:t>
            </a:r>
          </a:p>
          <a:p>
            <a:r>
              <a:rPr lang="en-US" sz="2000" dirty="0" smtClean="0"/>
              <a:t>This solution is in progress. </a:t>
            </a:r>
          </a:p>
          <a:p>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pPr algn="ctr">
              <a:buNone/>
            </a:pPr>
            <a:r>
              <a:rPr lang="en-US" sz="2000" b="1" dirty="0" smtClean="0"/>
              <a:t>SPEAK</a:t>
            </a:r>
          </a:p>
          <a:p>
            <a:endParaRPr lang="en-US" sz="2000" dirty="0" smtClean="0"/>
          </a:p>
          <a:p>
            <a:r>
              <a:rPr lang="en-US" sz="2000" dirty="0" smtClean="0"/>
              <a:t>As the frame boundary can now be checked for alignment based on the arrival of the frame header, the marker signal is not considered necessary for checking synchronization.</a:t>
            </a:r>
          </a:p>
          <a:p>
            <a:r>
              <a:rPr lang="en-US" sz="2000" dirty="0" smtClean="0"/>
              <a:t>We intend not to bond the speak pads and disable them via RO_MODE4 Register - </a:t>
            </a:r>
            <a:r>
              <a:rPr lang="en-US" sz="2000" dirty="0" err="1" smtClean="0"/>
              <a:t>dis_pspeak</a:t>
            </a:r>
            <a:r>
              <a:rPr lang="en-US" sz="2000" dirty="0" smtClean="0"/>
              <a:t>. </a:t>
            </a:r>
          </a:p>
          <a:p>
            <a:r>
              <a:rPr lang="en-US" sz="2000" dirty="0" smtClean="0"/>
              <a:t>Is this reasonable?</a:t>
            </a:r>
          </a:p>
          <a:p>
            <a:endParaRPr lang="en-US" sz="2000" dirty="0" smtClean="0"/>
          </a:p>
          <a:p>
            <a:endParaRPr lang="en-US" sz="2000" dirty="0"/>
          </a:p>
        </p:txBody>
      </p:sp>
      <p:sp>
        <p:nvSpPr>
          <p:cNvPr id="6" name="Title 1"/>
          <p:cNvSpPr txBox="1">
            <a:spLocks/>
          </p:cNvSpPr>
          <p:nvPr/>
        </p:nvSpPr>
        <p:spPr bwMode="auto">
          <a:xfrm>
            <a:off x="838200" y="76200"/>
            <a:ext cx="76200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Arial"/>
                <a:ea typeface="+mj-ea"/>
                <a:cs typeface="Arial"/>
              </a:rPr>
              <a:t>Proposed Design </a:t>
            </a:r>
            <a:endParaRPr kumimoji="0" lang="en-US" sz="3600" b="0" i="0" u="none" strike="noStrike" kern="1200" cap="none" spc="0" normalizeH="0" baseline="0" noProof="0" dirty="0">
              <a:ln>
                <a:noFill/>
              </a:ln>
              <a:solidFill>
                <a:schemeClr val="tx1"/>
              </a:solidFill>
              <a:effectLst/>
              <a:uLnTx/>
              <a:uFillTx/>
              <a:latin typeface="Arial"/>
              <a:ea typeface="+mj-ea"/>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prototype design</a:t>
            </a:r>
            <a:endParaRPr lang="en-US" dirty="0"/>
          </a:p>
        </p:txBody>
      </p:sp>
      <p:sp>
        <p:nvSpPr>
          <p:cNvPr id="3" name="Content Placeholder 2"/>
          <p:cNvSpPr>
            <a:spLocks noGrp="1"/>
          </p:cNvSpPr>
          <p:nvPr>
            <p:ph idx="1"/>
          </p:nvPr>
        </p:nvSpPr>
        <p:spPr>
          <a:xfrm>
            <a:off x="457200" y="914400"/>
            <a:ext cx="8229600" cy="4525963"/>
          </a:xfrm>
        </p:spPr>
        <p:txBody>
          <a:bodyPr/>
          <a:lstStyle/>
          <a:p>
            <a:r>
              <a:rPr lang="en-US" sz="2000" dirty="0" smtClean="0"/>
              <a:t>We will produce a prototype cable design based on the design concept with a single 2 layer cable in the low mass region with wire bonded signals/power to the driver multi layer section.</a:t>
            </a:r>
          </a:p>
          <a:p>
            <a:r>
              <a:rPr lang="en-US" sz="2000" dirty="0" smtClean="0"/>
              <a:t>This cable will use all copper conductors for the prototype.</a:t>
            </a:r>
          </a:p>
          <a:p>
            <a:r>
              <a:rPr lang="en-US" sz="2000" dirty="0" smtClean="0"/>
              <a:t>Conductor list from the low mass region to the driver region:</a:t>
            </a:r>
            <a:endParaRPr lang="en-US" sz="2000" dirty="0"/>
          </a:p>
        </p:txBody>
      </p:sp>
      <p:graphicFrame>
        <p:nvGraphicFramePr>
          <p:cNvPr id="4" name="Table 3"/>
          <p:cNvGraphicFramePr>
            <a:graphicFrameLocks noGrp="1"/>
          </p:cNvGraphicFramePr>
          <p:nvPr/>
        </p:nvGraphicFramePr>
        <p:xfrm>
          <a:off x="2286000" y="2667000"/>
          <a:ext cx="4137611" cy="3124200"/>
        </p:xfrm>
        <a:graphic>
          <a:graphicData uri="http://schemas.openxmlformats.org/drawingml/2006/table">
            <a:tbl>
              <a:tblPr/>
              <a:tblGrid>
                <a:gridCol w="2317548"/>
                <a:gridCol w="1031369"/>
                <a:gridCol w="788694"/>
              </a:tblGrid>
              <a:tr h="247650">
                <a:tc>
                  <a:txBody>
                    <a:bodyPr/>
                    <a:lstStyle/>
                    <a:p>
                      <a:pPr marL="0" marR="0">
                        <a:spcBef>
                          <a:spcPts val="0"/>
                        </a:spcBef>
                        <a:spcAft>
                          <a:spcPts val="0"/>
                        </a:spcAft>
                      </a:pPr>
                      <a:r>
                        <a:rPr lang="en-US" sz="1600" b="1" dirty="0">
                          <a:latin typeface="Calibri"/>
                          <a:ea typeface="Calibri"/>
                          <a:cs typeface="Times New Roman"/>
                        </a:rPr>
                        <a:t>Signal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b="1" dirty="0">
                          <a:latin typeface="Calibri"/>
                          <a:ea typeface="Calibri"/>
                          <a:cs typeface="Times New Roman"/>
                        </a:rPr>
                        <a:t># of traces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b="1">
                          <a:latin typeface="Calibri"/>
                          <a:ea typeface="Calibri"/>
                          <a:cs typeface="Times New Roman"/>
                        </a:rPr>
                        <a:t>type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750">
                <a:tc>
                  <a:txBody>
                    <a:bodyPr/>
                    <a:lstStyle/>
                    <a:p>
                      <a:pPr marL="0" marR="0">
                        <a:spcBef>
                          <a:spcPts val="0"/>
                        </a:spcBef>
                        <a:spcAft>
                          <a:spcPts val="0"/>
                        </a:spcAft>
                      </a:pPr>
                      <a:r>
                        <a:rPr lang="en-US" sz="1600" dirty="0" smtClean="0">
                          <a:latin typeface="Calibri"/>
                          <a:ea typeface="Calibri"/>
                          <a:cs typeface="Times New Roman"/>
                        </a:rPr>
                        <a:t>Sensor </a:t>
                      </a:r>
                      <a:r>
                        <a:rPr lang="en-US" sz="1600" dirty="0">
                          <a:latin typeface="Calibri"/>
                          <a:ea typeface="Calibri"/>
                          <a:cs typeface="Times New Roman"/>
                        </a:rPr>
                        <a:t>output (Ultimate)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10 </a:t>
                      </a:r>
                      <a:r>
                        <a:rPr lang="en-US" sz="1600" dirty="0">
                          <a:latin typeface="Calibri"/>
                          <a:ea typeface="Calibri"/>
                          <a:cs typeface="Times New Roman"/>
                        </a:rPr>
                        <a:t>x 2 x 2 = 40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LVDS</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7650">
                <a:tc>
                  <a:txBody>
                    <a:bodyPr/>
                    <a:lstStyle/>
                    <a:p>
                      <a:pPr marL="0" marR="0">
                        <a:spcBef>
                          <a:spcPts val="0"/>
                        </a:spcBef>
                        <a:spcAft>
                          <a:spcPts val="0"/>
                        </a:spcAft>
                      </a:pPr>
                      <a:r>
                        <a:rPr lang="en-US" sz="1600" dirty="0">
                          <a:latin typeface="Calibri"/>
                          <a:ea typeface="Calibri"/>
                          <a:cs typeface="Times New Roman"/>
                        </a:rPr>
                        <a:t>CLK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latin typeface="Calibri"/>
                          <a:ea typeface="Calibri"/>
                          <a:cs typeface="Times New Roman"/>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a:latin typeface="Calibri"/>
                          <a:ea typeface="Calibri"/>
                          <a:cs typeface="Times New Roman"/>
                        </a:rPr>
                        <a:t>LVDS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7650">
                <a:tc>
                  <a:txBody>
                    <a:bodyPr/>
                    <a:lstStyle/>
                    <a:p>
                      <a:pPr marL="0" marR="0">
                        <a:spcBef>
                          <a:spcPts val="0"/>
                        </a:spcBef>
                        <a:spcAft>
                          <a:spcPts val="0"/>
                        </a:spcAft>
                      </a:pPr>
                      <a:r>
                        <a:rPr lang="en-US" sz="1600" dirty="0" smtClean="0">
                          <a:latin typeface="Calibri"/>
                          <a:ea typeface="Calibri"/>
                          <a:cs typeface="Times New Roman"/>
                        </a:rPr>
                        <a:t>START (Ultimate)</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2</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LVDS</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7650">
                <a:tc>
                  <a:txBody>
                    <a:bodyPr/>
                    <a:lstStyle/>
                    <a:p>
                      <a:pPr marL="0" marR="0">
                        <a:spcBef>
                          <a:spcPts val="0"/>
                        </a:spcBef>
                        <a:spcAft>
                          <a:spcPts val="0"/>
                        </a:spcAft>
                      </a:pPr>
                      <a:r>
                        <a:rPr lang="en-US" sz="1600" dirty="0">
                          <a:latin typeface="Calibri"/>
                          <a:ea typeface="Calibri"/>
                          <a:cs typeface="Times New Roman"/>
                        </a:rPr>
                        <a:t>JTAG + RSTB*</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a:latin typeface="Calibri"/>
                          <a:ea typeface="Calibri"/>
                          <a:cs typeface="Times New Roman"/>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a:latin typeface="Calibri"/>
                          <a:ea typeface="Calibri"/>
                          <a:cs typeface="Times New Roman"/>
                        </a:rPr>
                        <a:t>CMOS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7650">
                <a:tc>
                  <a:txBody>
                    <a:bodyPr/>
                    <a:lstStyle/>
                    <a:p>
                      <a:pPr marL="0" marR="0">
                        <a:spcBef>
                          <a:spcPts val="0"/>
                        </a:spcBef>
                        <a:spcAft>
                          <a:spcPts val="0"/>
                        </a:spcAft>
                      </a:pPr>
                      <a:r>
                        <a:rPr lang="en-US" sz="1600" dirty="0">
                          <a:latin typeface="Calibri"/>
                          <a:ea typeface="Calibri"/>
                          <a:cs typeface="Times New Roman"/>
                        </a:rPr>
                        <a:t>TEMP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latin typeface="Calibri"/>
                          <a:ea typeface="Calibri"/>
                          <a:cs typeface="Times New Roman"/>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latin typeface="Calibri"/>
                          <a:ea typeface="Calibri"/>
                          <a:cs typeface="Times New Roman"/>
                        </a:rPr>
                        <a:t>analog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4800">
                <a:tc>
                  <a:txBody>
                    <a:bodyPr/>
                    <a:lstStyle/>
                    <a:p>
                      <a:pPr marL="0" marR="0">
                        <a:spcBef>
                          <a:spcPts val="0"/>
                        </a:spcBef>
                        <a:spcAft>
                          <a:spcPts val="0"/>
                        </a:spcAft>
                      </a:pPr>
                      <a:r>
                        <a:rPr lang="en-US" sz="1600" dirty="0" smtClean="0">
                          <a:latin typeface="Calibri"/>
                          <a:ea typeface="Calibri"/>
                          <a:cs typeface="Times New Roman"/>
                        </a:rPr>
                        <a:t>Total </a:t>
                      </a:r>
                      <a:r>
                        <a:rPr lang="en-US" sz="1600" dirty="0">
                          <a:latin typeface="Calibri"/>
                          <a:ea typeface="Calibri"/>
                          <a:cs typeface="Times New Roman"/>
                        </a:rPr>
                        <a:t>(</a:t>
                      </a:r>
                      <a:r>
                        <a:rPr lang="en-US" sz="1600" dirty="0" smtClean="0">
                          <a:latin typeface="Calibri"/>
                          <a:ea typeface="Calibri"/>
                          <a:cs typeface="Times New Roman"/>
                        </a:rPr>
                        <a:t>Ultimate production)</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51</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00990">
                <a:tc>
                  <a:txBody>
                    <a:bodyPr/>
                    <a:lstStyle/>
                    <a:p>
                      <a:pPr marL="0" marR="0">
                        <a:spcBef>
                          <a:spcPts val="0"/>
                        </a:spcBef>
                        <a:spcAft>
                          <a:spcPts val="0"/>
                        </a:spcAft>
                      </a:pPr>
                      <a:r>
                        <a:rPr lang="en-US" sz="1600" b="1" dirty="0" smtClean="0">
                          <a:latin typeface="Calibri"/>
                          <a:ea typeface="Calibri"/>
                          <a:cs typeface="Times New Roman"/>
                        </a:rPr>
                        <a:t>Power</a:t>
                      </a:r>
                      <a:endParaRPr lang="en-US" sz="16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pPr marL="0" marR="0">
                        <a:spcBef>
                          <a:spcPts val="0"/>
                        </a:spcBef>
                        <a:spcAft>
                          <a:spcPts val="0"/>
                        </a:spcAft>
                      </a:pPr>
                      <a:r>
                        <a:rPr lang="en-US" sz="1600" dirty="0" smtClean="0">
                          <a:latin typeface="Calibri"/>
                          <a:ea typeface="Calibri"/>
                          <a:cs typeface="Times New Roman"/>
                        </a:rPr>
                        <a:t>VDD</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1</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power</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pPr marL="0" marR="0">
                        <a:spcBef>
                          <a:spcPts val="0"/>
                        </a:spcBef>
                        <a:spcAft>
                          <a:spcPts val="0"/>
                        </a:spcAft>
                      </a:pPr>
                      <a:r>
                        <a:rPr lang="en-US" sz="1600" dirty="0" smtClean="0">
                          <a:latin typeface="Calibri"/>
                          <a:ea typeface="Calibri"/>
                          <a:cs typeface="Times New Roman"/>
                        </a:rPr>
                        <a:t>GND</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dirty="0" smtClean="0">
                          <a:latin typeface="Calibri"/>
                          <a:ea typeface="Calibri"/>
                          <a:cs typeface="Times New Roman"/>
                        </a:rPr>
                        <a:t>1</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600" smtClean="0">
                          <a:latin typeface="Calibri"/>
                          <a:ea typeface="Calibri"/>
                          <a:cs typeface="Times New Roman"/>
                        </a:rPr>
                        <a:t>power</a:t>
                      </a:r>
                      <a:endParaRPr lang="en-US" sz="16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620000" cy="488950"/>
          </a:xfrm>
        </p:spPr>
        <p:txBody>
          <a:bodyPr/>
          <a:lstStyle/>
          <a:p>
            <a:pPr marL="342900" indent="-342900">
              <a:spcBef>
                <a:spcPct val="20000"/>
              </a:spcBef>
            </a:pPr>
            <a:r>
              <a:rPr lang="en-US" sz="3200" dirty="0" smtClean="0"/>
              <a:t>Fabrication schedule</a:t>
            </a:r>
            <a:endParaRPr lang="en-US" sz="3200" dirty="0"/>
          </a:p>
        </p:txBody>
      </p:sp>
      <p:sp>
        <p:nvSpPr>
          <p:cNvPr id="3" name="Content Placeholder 2"/>
          <p:cNvSpPr>
            <a:spLocks noGrp="1"/>
          </p:cNvSpPr>
          <p:nvPr>
            <p:ph idx="1"/>
          </p:nvPr>
        </p:nvSpPr>
        <p:spPr>
          <a:xfrm>
            <a:off x="457200" y="1066800"/>
            <a:ext cx="8305800" cy="4525963"/>
          </a:xfrm>
        </p:spPr>
        <p:txBody>
          <a:bodyPr/>
          <a:lstStyle/>
          <a:p>
            <a:r>
              <a:rPr lang="en-US" sz="2400" dirty="0" smtClean="0"/>
              <a:t>The schematic is complete and will be checked internally and by IPHC.</a:t>
            </a:r>
          </a:p>
          <a:p>
            <a:r>
              <a:rPr lang="en-US" sz="2400" dirty="0" smtClean="0"/>
              <a:t>Layout will begin in mid-September. </a:t>
            </a:r>
          </a:p>
          <a:p>
            <a:r>
              <a:rPr lang="en-US" sz="2400" dirty="0" smtClean="0"/>
              <a:t>We intend to have this cable fabricated in the CERN shops as a test of the capabilities and procurement path.</a:t>
            </a:r>
          </a:p>
          <a:p>
            <a:r>
              <a:rPr lang="en-US" sz="2400" dirty="0" smtClean="0"/>
              <a:t>The design will be discussed with </a:t>
            </a:r>
            <a:r>
              <a:rPr lang="en-US" sz="2400" dirty="0" err="1" smtClean="0"/>
              <a:t>Rui</a:t>
            </a:r>
            <a:r>
              <a:rPr lang="en-US" sz="2400" dirty="0" smtClean="0"/>
              <a:t> at the CERN PCB shop in October when we are there for the beam test.</a:t>
            </a:r>
          </a:p>
          <a:p>
            <a:r>
              <a:rPr lang="en-US" sz="2400" dirty="0" smtClean="0"/>
              <a:t>We expect the initial PCBs in the November - early December timeframe.</a:t>
            </a:r>
          </a:p>
          <a:p>
            <a:r>
              <a:rPr lang="en-US" sz="2400" dirty="0" smtClean="0"/>
              <a:t>Does IPHC have any cable needs based on this design?</a:t>
            </a:r>
          </a:p>
          <a:p>
            <a:endParaRPr lang="en-US" sz="2400" dirty="0"/>
          </a:p>
        </p:txBody>
      </p:sp>
    </p:spTree>
  </p:cSld>
  <p:clrMapOvr>
    <a:masterClrMapping/>
  </p:clrMapOvr>
</p:sld>
</file>

<file path=ppt/theme/theme1.xml><?xml version="1.0" encoding="utf-8"?>
<a:theme xmlns:a="http://schemas.openxmlformats.org/drawingml/2006/main" name="white CD-1 review November 20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white CD-1 review November 2009</Template>
  <TotalTime>20028</TotalTime>
  <Words>1213</Words>
  <Application>Microsoft Office PowerPoint</Application>
  <PresentationFormat>On-screen Show (4:3)</PresentationFormat>
  <Paragraphs>170</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white CD-1 review November 2009</vt:lpstr>
      <vt:lpstr>Slide 1</vt:lpstr>
      <vt:lpstr>Talk Outline</vt:lpstr>
      <vt:lpstr>Cable Updated Status</vt:lpstr>
      <vt:lpstr>Cable Development</vt:lpstr>
      <vt:lpstr>Prototype Cable Design Concept</vt:lpstr>
      <vt:lpstr>Signal path requirements</vt:lpstr>
      <vt:lpstr>Existing Constraints from Sensor</vt:lpstr>
      <vt:lpstr>Proposed Design</vt:lpstr>
      <vt:lpstr>Slide 9</vt:lpstr>
      <vt:lpstr>Slide 10</vt:lpstr>
      <vt:lpstr>Slide 11</vt:lpstr>
      <vt:lpstr>Current prototype design</vt:lpstr>
      <vt:lpstr>Fabrication schedule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Detector</dc:title>
  <dc:creator>ECAnderssen_local</dc:creator>
  <cp:lastModifiedBy>leo</cp:lastModifiedBy>
  <cp:revision>1266</cp:revision>
  <cp:lastPrinted>2009-10-06T19:02:25Z</cp:lastPrinted>
  <dcterms:created xsi:type="dcterms:W3CDTF">2009-10-25T18:41:13Z</dcterms:created>
  <dcterms:modified xsi:type="dcterms:W3CDTF">2011-09-04T13:50:09Z</dcterms:modified>
</cp:coreProperties>
</file>